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60" r:id="rId4"/>
    <p:sldId id="262" r:id="rId5"/>
    <p:sldId id="264" r:id="rId6"/>
    <p:sldId id="266" r:id="rId7"/>
    <p:sldId id="270" r:id="rId8"/>
    <p:sldId id="268" r:id="rId9"/>
    <p:sldId id="271" r:id="rId10"/>
    <p:sldId id="272" r:id="rId11"/>
    <p:sldId id="273" r:id="rId12"/>
    <p:sldId id="274" r:id="rId13"/>
    <p:sldId id="275" r:id="rId14"/>
    <p:sldId id="299" r:id="rId15"/>
    <p:sldId id="301" r:id="rId16"/>
    <p:sldId id="302" r:id="rId17"/>
    <p:sldId id="303" r:id="rId18"/>
    <p:sldId id="304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78" r:id="rId34"/>
    <p:sldId id="295" r:id="rId35"/>
    <p:sldId id="296" r:id="rId36"/>
    <p:sldId id="305" r:id="rId37"/>
    <p:sldId id="306" r:id="rId38"/>
    <p:sldId id="308" r:id="rId39"/>
    <p:sldId id="310" r:id="rId40"/>
    <p:sldId id="297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7DD1-4AF3-42EE-A30A-F281229355AF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B812-61A8-4CE0-B8DF-B4BD3B93F4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4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MM: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great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inner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powers</a:t>
            </a:r>
            <a:r>
              <a:rPr lang="cs-CZ" baseline="0" dirty="0" smtClean="0"/>
              <a:t>, </a:t>
            </a:r>
            <a:r>
              <a:rPr lang="en-GB" sz="1300" i="1" dirty="0" err="1"/>
              <a:t>ungathered</a:t>
            </a:r>
            <a:r>
              <a:rPr lang="en-GB" sz="1300" i="1" dirty="0"/>
              <a:t> fruits, more precious than gold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A0EF-1EBC-48D7-8C08-9B2ADB3DF30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93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4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6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93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74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35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20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7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8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7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84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64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34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37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3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9F42-ED30-41C2-BEB4-98E846731046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CAB05C-2F71-4FFB-9C65-6CEAA2C06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eresta.cz/slovnik/pracovni-pam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819574"/>
            <a:ext cx="7766936" cy="1646302"/>
          </a:xfrm>
        </p:spPr>
        <p:txBody>
          <a:bodyPr/>
          <a:lstStyle/>
          <a:p>
            <a:r>
              <a:rPr lang="cs-CZ" dirty="0" smtClean="0"/>
              <a:t>Vzdělávání podle vývojových potřeb dětí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952206" y="28505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b="1" dirty="0" smtClean="0"/>
              <a:t>Autor: Radek </a:t>
            </a:r>
            <a:r>
              <a:rPr lang="cs-CZ" b="1" dirty="0" err="1" smtClean="0"/>
              <a:t>Glabazňa,M.A</a:t>
            </a:r>
            <a:r>
              <a:rPr lang="cs-CZ" b="1" dirty="0" smtClean="0"/>
              <a:t>., </a:t>
            </a:r>
            <a:r>
              <a:rPr lang="cs-CZ" b="1" dirty="0"/>
              <a:t>Ph.D.</a:t>
            </a:r>
          </a:p>
          <a:p>
            <a:pPr algn="ctr"/>
            <a:r>
              <a:rPr lang="cs-CZ" b="1" dirty="0"/>
              <a:t>Odborný metodik </a:t>
            </a:r>
          </a:p>
          <a:p>
            <a:pPr algn="ctr"/>
            <a:r>
              <a:rPr lang="cs-CZ" b="1" dirty="0"/>
              <a:t>projektu Klíče k úspěšnému učení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2206" y="39529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b="1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  <a:endParaRPr lang="cs-CZ" sz="1600" b="1" dirty="0">
              <a:solidFill>
                <a:srgbClr val="004D86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lvl="0" algn="ctr"/>
            <a:r>
              <a:rPr lang="cs-CZ" b="1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  <a:endParaRPr lang="cs-CZ" sz="1600" b="1" dirty="0">
              <a:solidFill>
                <a:srgbClr val="004D86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6" y="4953101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5205019"/>
            <a:ext cx="1520008" cy="49671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43" y="5126967"/>
            <a:ext cx="1218428" cy="68231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73959" y="4686067"/>
            <a:ext cx="468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Pokud není uvedené jinak, použité fotografie a obrázky jsou dílem autora prezentace nebo jsou použité z volně dostupných databází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" y="189520"/>
            <a:ext cx="4330255" cy="348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Výsledek obrázku pro simonetta zimní zastaven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13021" r="12925" b="21376"/>
          <a:stretch/>
        </p:blipFill>
        <p:spPr bwMode="auto">
          <a:xfrm>
            <a:off x="5007589" y="2804494"/>
            <a:ext cx="4524000" cy="32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62800" y="61179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2226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16118"/>
          <a:stretch/>
        </p:blipFill>
        <p:spPr bwMode="auto">
          <a:xfrm>
            <a:off x="677334" y="512030"/>
            <a:ext cx="4674096" cy="32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Výsledek obrázku pro malí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55032" y="2489123"/>
            <a:ext cx="3551212" cy="40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351059" y="61669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1271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Senzitivní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smtClean="0"/>
              <a:t>Obdob</a:t>
            </a:r>
            <a:r>
              <a:rPr lang="cs-CZ" sz="2400" smtClean="0"/>
              <a:t>í dětské fascinace určitým aspektem prostředí – dítě zaměřuje pozornost na určitou oblast</a:t>
            </a:r>
          </a:p>
          <a:p>
            <a:r>
              <a:rPr lang="cs-CZ" sz="2400" smtClean="0"/>
              <a:t>Senzitivní období fungují v tandemu s absorbující myslí a pomáhají ji zaměřovat</a:t>
            </a:r>
            <a:endParaRPr lang="en-US" sz="2400" smtClean="0"/>
          </a:p>
          <a:p>
            <a:pPr marL="34290" indent="0">
              <a:buNone/>
            </a:pPr>
            <a:endParaRPr lang="en-US" sz="2400" smtClean="0"/>
          </a:p>
          <a:p>
            <a:r>
              <a:rPr lang="cs-CZ" sz="2400" smtClean="0"/>
              <a:t>Řád</a:t>
            </a:r>
          </a:p>
          <a:p>
            <a:r>
              <a:rPr lang="cs-CZ" sz="2400" smtClean="0"/>
              <a:t>Jazyk</a:t>
            </a:r>
          </a:p>
          <a:p>
            <a:r>
              <a:rPr lang="cs-CZ" sz="2400" smtClean="0"/>
              <a:t>Pohyb</a:t>
            </a:r>
          </a:p>
          <a:p>
            <a:r>
              <a:rPr lang="cs-CZ" sz="2400" smtClean="0"/>
              <a:t>Sociální chování</a:t>
            </a:r>
          </a:p>
          <a:p>
            <a:r>
              <a:rPr lang="cs-CZ" sz="2400" smtClean="0"/>
              <a:t>Asimilace obrazů</a:t>
            </a:r>
          </a:p>
          <a:p>
            <a:r>
              <a:rPr lang="cs-CZ" sz="2400" smtClean="0"/>
              <a:t>Malé předměty</a:t>
            </a:r>
          </a:p>
          <a:p>
            <a:r>
              <a:rPr lang="cs-CZ" sz="2400" smtClean="0"/>
              <a:t>Zdokonalování smyslů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198659" y="61269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2224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596899"/>
            <a:ext cx="7397393" cy="54864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53836" y="6096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3850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nezávislosti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1890" r="12641"/>
          <a:stretch/>
        </p:blipFill>
        <p:spPr>
          <a:xfrm>
            <a:off x="8057353" y="-69028"/>
            <a:ext cx="4071676" cy="46969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Funkční nezávislost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 krocích děti vedeme k stále větší bezpečné nezávislosti</a:t>
            </a:r>
          </a:p>
          <a:p>
            <a:r>
              <a:rPr lang="cs-CZ" sz="2400" dirty="0">
                <a:solidFill>
                  <a:schemeClr val="tx1"/>
                </a:solidFill>
              </a:rPr>
              <a:t>Ve správném okamžiku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Pocit štěstí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Nezávislost neznamená ztrátu dítěte. Naopak obohacuje interakci mezi dospělým a dítětem, dává příležitost dělat rozmanité činnosti s dítětem, ne pro/za dítě.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180729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480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 a hranice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Kombinace svobody a disciplíny</a:t>
            </a:r>
          </a:p>
          <a:p>
            <a:r>
              <a:rPr lang="cs-CZ" dirty="0" smtClean="0"/>
              <a:t>Aktivní disciplína – sebekontrola</a:t>
            </a:r>
          </a:p>
          <a:p>
            <a:endParaRPr lang="cs-CZ" dirty="0" smtClean="0"/>
          </a:p>
          <a:p>
            <a:r>
              <a:rPr lang="cs-CZ" dirty="0" smtClean="0"/>
              <a:t>Skrze pravidla/hranice, vzory, zkušenosti</a:t>
            </a:r>
          </a:p>
          <a:p>
            <a:r>
              <a:rPr lang="cs-CZ" dirty="0" smtClean="0"/>
              <a:t>Svoboda dítěte má svou hranici tam, kde leží zájmy skupiny, ke které patří.</a:t>
            </a:r>
          </a:p>
          <a:p>
            <a:r>
              <a:rPr lang="cs-CZ" dirty="0" smtClean="0"/>
              <a:t>Přijetí</a:t>
            </a:r>
          </a:p>
          <a:p>
            <a:r>
              <a:rPr lang="cs-CZ" dirty="0" smtClean="0"/>
              <a:t>Hranice jsou součástí života.</a:t>
            </a:r>
          </a:p>
          <a:p>
            <a:r>
              <a:rPr lang="cs-CZ" dirty="0" smtClean="0"/>
              <a:t>Řád</a:t>
            </a:r>
          </a:p>
          <a:p>
            <a:pPr marL="3429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Výsledek obrázku pro freedom and limi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332656"/>
            <a:ext cx="3062089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7248129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8537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1252" y="609600"/>
            <a:ext cx="7404653" cy="5486400"/>
          </a:xfrm>
        </p:spPr>
        <p:txBody>
          <a:bodyPr>
            <a:normAutofit fontScale="92500" lnSpcReduction="20000"/>
          </a:bodyPr>
          <a:lstStyle/>
          <a:p>
            <a:pPr marL="34290" indent="0">
              <a:buNone/>
            </a:pPr>
            <a:r>
              <a:rPr lang="cs-CZ" sz="2600" dirty="0"/>
              <a:t>Zásady</a:t>
            </a:r>
          </a:p>
          <a:p>
            <a:r>
              <a:rPr lang="cs-CZ" sz="2600" dirty="0"/>
              <a:t>Pokud musíme dítě přerušit, pak to činíme s respektem, pozitivní cestou.</a:t>
            </a:r>
          </a:p>
          <a:p>
            <a:r>
              <a:rPr lang="cs-CZ" sz="2600" dirty="0"/>
              <a:t>Ukazujeme, jak věci děláme.</a:t>
            </a:r>
          </a:p>
          <a:p>
            <a:r>
              <a:rPr lang="cs-CZ" sz="2600" dirty="0"/>
              <a:t>Opravujte tak, jak byste chtěli být opravováni vy.</a:t>
            </a:r>
          </a:p>
          <a:p>
            <a:r>
              <a:rPr lang="cs-CZ" sz="2600" dirty="0"/>
              <a:t>Buďte konzistentní a pevní a zároveň vlídní a trpěliví.</a:t>
            </a:r>
          </a:p>
          <a:p>
            <a:r>
              <a:rPr lang="cs-CZ" sz="2600" dirty="0"/>
              <a:t>Dejte dítěti čas na zpracování.</a:t>
            </a:r>
          </a:p>
          <a:p>
            <a:r>
              <a:rPr lang="cs-CZ" sz="2600" dirty="0"/>
              <a:t>Opakujte stejné fráze.</a:t>
            </a:r>
          </a:p>
          <a:p>
            <a:r>
              <a:rPr lang="cs-CZ" sz="2600" dirty="0"/>
              <a:t>Zapojte děti do praktického života.</a:t>
            </a:r>
          </a:p>
          <a:p>
            <a:r>
              <a:rPr lang="cs-CZ" sz="2600" dirty="0"/>
              <a:t>Dejte dětem svobodu - vybírat si činnost, opakovat jak dlouho chtějí, pracovat bez přerušování, …</a:t>
            </a:r>
          </a:p>
          <a:p>
            <a:r>
              <a:rPr lang="cs-CZ" sz="2600" dirty="0"/>
              <a:t>Znalost pravidel přináší svobodu.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70376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8434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671" y="247164"/>
            <a:ext cx="7404653" cy="4038600"/>
          </a:xfrm>
        </p:spPr>
        <p:txBody>
          <a:bodyPr>
            <a:normAutofit/>
          </a:bodyPr>
          <a:lstStyle/>
          <a:p>
            <a:r>
              <a:rPr lang="cs-CZ" sz="2400" dirty="0"/>
              <a:t>Nepřerušujte soustředění dítěte, pokud není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v nebezpečí </a:t>
            </a:r>
            <a:r>
              <a:rPr lang="cs-CZ" sz="2400" dirty="0"/>
              <a:t>nebo se nejedná o nespolečenské  </a:t>
            </a:r>
            <a:r>
              <a:rPr lang="cs-CZ" sz="2400" dirty="0" smtClean="0"/>
              <a:t>       	chování</a:t>
            </a:r>
            <a:r>
              <a:rPr lang="cs-CZ" sz="2400" dirty="0"/>
              <a:t>.</a:t>
            </a:r>
          </a:p>
          <a:p>
            <a:r>
              <a:rPr lang="cs-CZ" sz="2400" dirty="0"/>
              <a:t>Potlačte nutkání pomáhat.</a:t>
            </a:r>
          </a:p>
          <a:p>
            <a:r>
              <a:rPr lang="cs-CZ" sz="2400" dirty="0"/>
              <a:t>Věřte dítěti.</a:t>
            </a:r>
          </a:p>
          <a:p>
            <a:r>
              <a:rPr lang="cs-CZ" sz="2400" dirty="0"/>
              <a:t>Mějte na paměti, že jste dítěti vzorem.</a:t>
            </a:r>
          </a:p>
        </p:txBody>
      </p:sp>
      <p:pic>
        <p:nvPicPr>
          <p:cNvPr id="5" name="Obrázek 4" descr="Výsledek obrázku pro toddler concentrating montessor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5248"/>
          <a:stretch/>
        </p:blipFill>
        <p:spPr bwMode="auto">
          <a:xfrm>
            <a:off x="3290047" y="3567953"/>
            <a:ext cx="4333902" cy="2985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7171765" y="60910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9500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úrovně poslušnosti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1" y="1316023"/>
            <a:ext cx="8280919" cy="5184576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lvl="0"/>
            <a:r>
              <a:rPr lang="en-US" sz="2400" b="1" i="1" dirty="0" err="1"/>
              <a:t>Hormic</a:t>
            </a:r>
            <a:r>
              <a:rPr lang="cs-CZ" sz="2400" b="1" i="1" dirty="0" err="1"/>
              <a:t>ká</a:t>
            </a:r>
            <a:r>
              <a:rPr lang="en-GB" sz="2400" dirty="0"/>
              <a:t> – </a:t>
            </a:r>
            <a:r>
              <a:rPr lang="cs-CZ" sz="2400" dirty="0"/>
              <a:t>je dána dítěti přírodou a je neodolatelná. Vede dítě k adaptaci. Dítě následuje </a:t>
            </a:r>
            <a:r>
              <a:rPr lang="cs-CZ" sz="2400" dirty="0" err="1"/>
              <a:t>Horme</a:t>
            </a:r>
            <a:r>
              <a:rPr lang="cs-CZ" sz="2400" dirty="0"/>
              <a:t>. Volba, kterou dítěti nabízíme musí být v souladu s přírodou. Dítě může poslechnout jen tehdy, když je náš požadavek v souladu s </a:t>
            </a:r>
            <a:r>
              <a:rPr lang="cs-CZ" sz="2400" dirty="0" err="1"/>
              <a:t>Horme</a:t>
            </a:r>
            <a:r>
              <a:rPr lang="cs-CZ" sz="2400" dirty="0"/>
              <a:t>. V opačném případě může vést k záchvatu vzteku. </a:t>
            </a:r>
          </a:p>
          <a:p>
            <a:pPr marL="34290" indent="0">
              <a:buNone/>
            </a:pPr>
            <a:r>
              <a:rPr lang="cs-CZ" sz="2400" dirty="0"/>
              <a:t>	Co může pomoci: časovač, jemný respektující přístup, 	nabízet vhodnou volbu ze dvou možností, vyhýbat se 	situacím, které jsou pro dítě těžko zvládnutelné.</a:t>
            </a:r>
          </a:p>
          <a:p>
            <a:pPr lvl="0"/>
            <a:r>
              <a:rPr lang="cs-CZ" sz="2400" dirty="0"/>
              <a:t>Zralejší dítě bude jednat podle toho, co mu říká dospělý. Získává schopnost sebekontroly. </a:t>
            </a:r>
          </a:p>
          <a:p>
            <a:pPr lvl="0"/>
            <a:r>
              <a:rPr lang="cs-CZ" sz="2400" dirty="0" smtClean="0"/>
              <a:t>Dítě dodržuje pravidlo, protože samo chce – chápou, že je pro ně výhodné být poslušný. Někdy jsou poslušné proto, že chtějí někoho jiného potěšit. 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234517" y="60821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6650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fáze vývoje (6-12)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Klidnější, stabilnější období (emočně i fyzicky)</a:t>
            </a:r>
          </a:p>
          <a:p>
            <a:r>
              <a:rPr lang="cs-CZ" dirty="0" smtClean="0"/>
              <a:t>Prostředí: Škola (</a:t>
            </a:r>
            <a:r>
              <a:rPr lang="cs-CZ" dirty="0" err="1" smtClean="0"/>
              <a:t>Elementary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/>
              <a:t>)</a:t>
            </a:r>
            <a:r>
              <a:rPr lang="cs-CZ" dirty="0" smtClean="0"/>
              <a:t>, věkově smíšená třída:</a:t>
            </a:r>
          </a:p>
          <a:p>
            <a:pPr lvl="1"/>
            <a:r>
              <a:rPr lang="cs-CZ" dirty="0" smtClean="0"/>
              <a:t>Simuluje reálné lidské společenství – vede k hlubšímu sociálnímu rozvoji</a:t>
            </a:r>
          </a:p>
          <a:p>
            <a:pPr lvl="1"/>
            <a:r>
              <a:rPr lang="cs-CZ" dirty="0" smtClean="0"/>
              <a:t>Napomáhá procesu učení – mladší se učí od starších, starší konsolidují své znalosti a schopnosti tím, že učí ty mladší a pomáhají jim</a:t>
            </a:r>
          </a:p>
          <a:p>
            <a:pPr lvl="1"/>
            <a:r>
              <a:rPr lang="cs-CZ" dirty="0" smtClean="0"/>
              <a:t>Větší možnosti společné práce bez zbytečné „konkurence“ a vzájemného poměřování</a:t>
            </a:r>
          </a:p>
          <a:p>
            <a:pPr lvl="1"/>
            <a:r>
              <a:rPr lang="cs-CZ" dirty="0" smtClean="0"/>
              <a:t>Usnadňuje práci učitele – tím, že se děti vychovávají a vzdělávají navzájem jako v rodinách s více dětmi různého věku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Hlavní charakteristiky dítěte: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32320" y="6127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215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32440" cy="42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350034" y="6110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  <a:endParaRPr lang="cs-CZ" sz="1600" dirty="0">
              <a:solidFill>
                <a:srgbClr val="004D86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lvl="0"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  <a:endParaRPr lang="cs-CZ" sz="1600" dirty="0">
              <a:solidFill>
                <a:srgbClr val="004D86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Síla, odvaha, dobrodružství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Silnější, štíhlejší tělo</a:t>
            </a:r>
          </a:p>
          <a:p>
            <a:r>
              <a:rPr lang="cs-CZ" dirty="0" smtClean="0"/>
              <a:t>Chybějící přední zuby a jejich postupné nahrazení stálým chrupem</a:t>
            </a:r>
          </a:p>
          <a:p>
            <a:r>
              <a:rPr lang="cs-CZ" dirty="0" smtClean="0"/>
              <a:t>Odhodlání překonávat strach</a:t>
            </a:r>
          </a:p>
          <a:p>
            <a:r>
              <a:rPr lang="cs-CZ" dirty="0" smtClean="0"/>
              <a:t>Únik od známého k neznámému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010400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7702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Jak a 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Intelektuální plodnost</a:t>
            </a:r>
          </a:p>
          <a:p>
            <a:r>
              <a:rPr lang="cs-CZ" smtClean="0"/>
              <a:t>Nutnost klasifikace a třídění</a:t>
            </a:r>
          </a:p>
          <a:p>
            <a:r>
              <a:rPr lang="cs-CZ" smtClean="0"/>
              <a:t>Vlastní objevy</a:t>
            </a:r>
          </a:p>
          <a:p>
            <a:r>
              <a:rPr lang="cs-CZ" smtClean="0"/>
              <a:t>Řízená rekonstrukce </a:t>
            </a:r>
          </a:p>
          <a:p>
            <a:r>
              <a:rPr lang="cs-CZ" smtClean="0"/>
              <a:t>Abstrakce</a:t>
            </a:r>
          </a:p>
          <a:p>
            <a:r>
              <a:rPr lang="cs-CZ" smtClean="0"/>
              <a:t>Nutkání pochopit svět a fungování společnosti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0198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4178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Rozum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Nutnost racionálního pochopení</a:t>
            </a:r>
          </a:p>
          <a:p>
            <a:r>
              <a:rPr lang="cs-CZ" dirty="0" smtClean="0"/>
              <a:t>Budování logiky</a:t>
            </a:r>
          </a:p>
          <a:p>
            <a:r>
              <a:rPr lang="cs-CZ" dirty="0" smtClean="0"/>
              <a:t>Přitahování k neviditelnému</a:t>
            </a:r>
          </a:p>
          <a:p>
            <a:r>
              <a:rPr lang="cs-CZ" dirty="0" smtClean="0"/>
              <a:t>Velikost, grandióznost </a:t>
            </a:r>
            <a:r>
              <a:rPr lang="en-GB" dirty="0" smtClean="0"/>
              <a:t>&gt; </a:t>
            </a:r>
            <a:r>
              <a:rPr lang="cs-CZ" dirty="0" smtClean="0"/>
              <a:t>„velká práce“, velké projekty (pokud možno na bázi spolupráce)</a:t>
            </a:r>
          </a:p>
          <a:p>
            <a:r>
              <a:rPr lang="cs-CZ" dirty="0" smtClean="0"/>
              <a:t>Vlastní výzkum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43483" y="61269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6152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</a:t>
            </a:r>
            <a:r>
              <a:rPr lang="en-GB" dirty="0" smtClean="0"/>
              <a:t> P</a:t>
            </a:r>
            <a:r>
              <a:rPr lang="cs-CZ" dirty="0" err="1" smtClean="0"/>
              <a:t>ředstavivost</a:t>
            </a:r>
            <a:r>
              <a:rPr lang="cs-CZ" dirty="0" smtClean="0"/>
              <a:t> (imaginace)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Představivost jako světlo intelektu</a:t>
            </a:r>
          </a:p>
          <a:p>
            <a:r>
              <a:rPr lang="cs-CZ" dirty="0" smtClean="0"/>
              <a:t>Schopnost cestovat svou myslí daleko a hluboko v čase i prostoru</a:t>
            </a:r>
          </a:p>
          <a:p>
            <a:r>
              <a:rPr lang="cs-CZ" dirty="0" smtClean="0"/>
              <a:t>Představivost jako nástroj „doplnění“ či „dokreslení“ reality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71764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4348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Metaforický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Radost z užívání jazyka v přeneseném či obrazném významu</a:t>
            </a:r>
          </a:p>
          <a:p>
            <a:r>
              <a:rPr lang="cs-CZ" dirty="0" smtClean="0"/>
              <a:t>Záliba v metaforách, slovních hříčkách, vtipech</a:t>
            </a:r>
          </a:p>
          <a:p>
            <a:r>
              <a:rPr lang="cs-CZ" dirty="0" smtClean="0"/>
              <a:t>Fascinace jazykem symbolů a tajných kódů</a:t>
            </a:r>
          </a:p>
          <a:p>
            <a:r>
              <a:rPr lang="cs-CZ" dirty="0" smtClean="0"/>
              <a:t>Záliba v mýtech, legendách, pohádkách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44871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448253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Instinkt stáda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Potřeba vrstevníků a stoupající zájem o ně</a:t>
            </a:r>
          </a:p>
          <a:p>
            <a:r>
              <a:rPr lang="cs-CZ" smtClean="0"/>
              <a:t>Pochopení významu přátelství</a:t>
            </a:r>
          </a:p>
          <a:p>
            <a:r>
              <a:rPr lang="cs-CZ" smtClean="0"/>
              <a:t>Utváření skupin a „part“</a:t>
            </a:r>
          </a:p>
          <a:p>
            <a:r>
              <a:rPr lang="cs-CZ" smtClean="0"/>
              <a:t>Méně času tráveného doma</a:t>
            </a:r>
          </a:p>
          <a:p>
            <a:r>
              <a:rPr lang="cs-CZ" smtClean="0"/>
              <a:t>Rozvoj soucitu a empatie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342094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91011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Úcta k hrdinům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Fascinace příběhy o úskalích, těžkostech, ztrátách a překonávání překážek</a:t>
            </a:r>
          </a:p>
          <a:p>
            <a:r>
              <a:rPr lang="cs-CZ" dirty="0" smtClean="0"/>
              <a:t>Přitahování vším, co je mimořádné, co se vymyká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25553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503117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Smysl pro spravedlnost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Zaujetí (až posedlost) spravedlností</a:t>
            </a:r>
          </a:p>
          <a:p>
            <a:r>
              <a:rPr lang="cs-CZ" dirty="0" smtClean="0"/>
              <a:t>Nutnost rozvinout vyvážené pojetí spravedlnosti</a:t>
            </a:r>
          </a:p>
          <a:p>
            <a:r>
              <a:rPr lang="cs-CZ" dirty="0" smtClean="0"/>
              <a:t>Soucit, etika </a:t>
            </a:r>
            <a:r>
              <a:rPr lang="en-GB" dirty="0" smtClean="0"/>
              <a:t>&gt; </a:t>
            </a:r>
            <a:r>
              <a:rPr lang="cs-CZ" dirty="0" smtClean="0"/>
              <a:t>častá identifikace s outsidery, oběťmi a chudými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34517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417736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Morálka a svědomí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svědomí a základního smyslu pro to, co je dobré a špatné</a:t>
            </a:r>
          </a:p>
          <a:p>
            <a:r>
              <a:rPr lang="cs-CZ" dirty="0" smtClean="0"/>
              <a:t>Soucit</a:t>
            </a:r>
          </a:p>
          <a:p>
            <a:r>
              <a:rPr lang="cs-CZ" dirty="0" smtClean="0"/>
              <a:t>Respekt k zákonům přírody a společnosti</a:t>
            </a:r>
          </a:p>
          <a:p>
            <a:r>
              <a:rPr lang="cs-CZ" dirty="0" smtClean="0"/>
              <a:t>Kulturní znaky a zvyky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61412" y="6117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680577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Sebehodnocení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 jsem v této lidské skupině?</a:t>
            </a:r>
          </a:p>
          <a:p>
            <a:r>
              <a:rPr lang="cs-CZ" dirty="0" smtClean="0"/>
              <a:t>Jaké jsou mé silné stránky a slabiny?</a:t>
            </a:r>
          </a:p>
          <a:p>
            <a:r>
              <a:rPr lang="cs-CZ" dirty="0" smtClean="0"/>
              <a:t>Komu mohu důvěřovat?</a:t>
            </a:r>
          </a:p>
          <a:p>
            <a:r>
              <a:rPr lang="cs-CZ" dirty="0" smtClean="0"/>
              <a:t>Respekt k sobě i ostatním</a:t>
            </a:r>
          </a:p>
          <a:p>
            <a:r>
              <a:rPr lang="cs-CZ" dirty="0" smtClean="0"/>
              <a:t>Vlastní názory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26941" y="61179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6504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Maria </a:t>
            </a:r>
            <a:r>
              <a:rPr lang="cs-CZ" b="1" dirty="0" err="1" smtClean="0"/>
              <a:t>Montessori</a:t>
            </a:r>
            <a:r>
              <a:rPr lang="cs-CZ" b="1" dirty="0" smtClean="0"/>
              <a:t> (1870-1952)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Původně vystudovala medicínu – jako jedna z prvních žen v Itálii</a:t>
            </a:r>
          </a:p>
          <a:p>
            <a:r>
              <a:rPr lang="cs-CZ" dirty="0" smtClean="0"/>
              <a:t>Byla velkou propagátorkou ženských práv (</a:t>
            </a:r>
            <a:r>
              <a:rPr lang="cs-CZ" dirty="0" err="1" smtClean="0"/>
              <a:t>Suffragettes</a:t>
            </a:r>
            <a:r>
              <a:rPr lang="cs-CZ" dirty="0" smtClean="0"/>
              <a:t>, kongresy…)</a:t>
            </a:r>
          </a:p>
          <a:p>
            <a:r>
              <a:rPr lang="cs-CZ" dirty="0" smtClean="0"/>
              <a:t>Pracovala na neurologické klinice v Římě, kde hodně </a:t>
            </a:r>
            <a:r>
              <a:rPr lang="cs-CZ" b="1" dirty="0" smtClean="0"/>
              <a:t>pozorovala </a:t>
            </a:r>
            <a:r>
              <a:rPr lang="cs-CZ" dirty="0" smtClean="0"/>
              <a:t>děti</a:t>
            </a:r>
          </a:p>
          <a:p>
            <a:r>
              <a:rPr lang="cs-CZ" dirty="0" smtClean="0"/>
              <a:t>Začala se více věnovat pedagogice a pracovala s retardovanými dětmi, pro které vyráběla pomůcky</a:t>
            </a:r>
          </a:p>
          <a:p>
            <a:r>
              <a:rPr lang="cs-CZ" dirty="0" smtClean="0"/>
              <a:t>1907 – San Lorenzo, Řím, </a:t>
            </a:r>
            <a:r>
              <a:rPr lang="cs-CZ" dirty="0" err="1" smtClean="0"/>
              <a:t>Casa</a:t>
            </a:r>
            <a:r>
              <a:rPr lang="cs-CZ" dirty="0" smtClean="0"/>
              <a:t> dei Bambini </a:t>
            </a:r>
          </a:p>
          <a:p>
            <a:r>
              <a:rPr lang="cs-CZ" dirty="0" smtClean="0"/>
              <a:t>1923 – založení AMI (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Montessori</a:t>
            </a:r>
            <a:r>
              <a:rPr lang="cs-CZ" dirty="0" smtClean="0"/>
              <a:t> </a:t>
            </a:r>
            <a:r>
              <a:rPr lang="cs-CZ" dirty="0" err="1" smtClean="0"/>
              <a:t>Internationale</a:t>
            </a:r>
            <a:r>
              <a:rPr lang="cs-CZ" dirty="0" smtClean="0"/>
              <a:t>)</a:t>
            </a:r>
          </a:p>
          <a:p>
            <a:r>
              <a:rPr lang="cs-CZ" dirty="0" smtClean="0"/>
              <a:t>Se svými přednáškami, kurzy a výcviky zcestovala celý svět (Evropa, Amerika, </a:t>
            </a:r>
            <a:r>
              <a:rPr lang="cs-CZ" b="1" dirty="0" smtClean="0"/>
              <a:t>Indie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Všude ji doprovázel její syn </a:t>
            </a:r>
            <a:r>
              <a:rPr lang="cs-CZ" b="1" dirty="0" smtClean="0"/>
              <a:t>Mario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07623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255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Nezávislost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Povědomí o vlastním směřování</a:t>
            </a:r>
          </a:p>
          <a:p>
            <a:r>
              <a:rPr lang="cs-CZ" dirty="0" smtClean="0"/>
              <a:t>Intelektuální a mravní samostatnost</a:t>
            </a:r>
          </a:p>
          <a:p>
            <a:r>
              <a:rPr lang="cs-CZ" dirty="0" smtClean="0"/>
              <a:t>Zodpovědnost</a:t>
            </a:r>
          </a:p>
          <a:p>
            <a:r>
              <a:rPr lang="cs-CZ" dirty="0" smtClean="0"/>
              <a:t>Vděčnost přírodě (Bohu, vesmíru…)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98658" y="6109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25380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 Touha opakovat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Touha po opakování s dalším rozvíjením, posilováním a obměňováním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216589" y="6117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286894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981" y="412472"/>
            <a:ext cx="8596668" cy="3880773"/>
          </a:xfrm>
        </p:spPr>
        <p:txBody>
          <a:bodyPr>
            <a:normAutofit/>
          </a:bodyPr>
          <a:lstStyle/>
          <a:p>
            <a:pPr marL="34290" indent="0" algn="just">
              <a:buNone/>
            </a:pPr>
            <a:endParaRPr lang="en-US" sz="2400" dirty="0"/>
          </a:p>
          <a:p>
            <a:pPr marL="34290" indent="0" algn="just">
              <a:buNone/>
            </a:pPr>
            <a:r>
              <a:rPr lang="cs-CZ" sz="2400" dirty="0"/>
              <a:t>„</a:t>
            </a:r>
            <a:r>
              <a:rPr lang="cs-CZ" sz="2400" i="1" dirty="0"/>
              <a:t>Přechod k druhé fázi vzdělání je přechod ze senzorické, materiální úrovně na úroveň abstraktní. Potřeba abstrakce a intelektuální činnosti je pak sama o sobě cítit okolo sedmého roku.</a:t>
            </a:r>
            <a:r>
              <a:rPr lang="en-US" sz="2400" i="1" dirty="0"/>
              <a:t> </a:t>
            </a:r>
            <a:r>
              <a:rPr lang="cs-CZ" sz="2400" i="1" dirty="0"/>
              <a:t>Právě v tomto věku se </a:t>
            </a:r>
            <a:r>
              <a:rPr lang="en-US" sz="2400" i="1" dirty="0" err="1"/>
              <a:t>tak</a:t>
            </a:r>
            <a:r>
              <a:rPr lang="cs-CZ" sz="2400" i="1" dirty="0"/>
              <a:t>é</a:t>
            </a:r>
            <a:r>
              <a:rPr lang="en-US" sz="2400" i="1" dirty="0"/>
              <a:t> </a:t>
            </a:r>
            <a:r>
              <a:rPr lang="cs-CZ" sz="2400" i="1" dirty="0"/>
              <a:t>rodí pojetí spravedlnosti, současně s pochopením vztahu mezi činy člověka a potřebami druhých.</a:t>
            </a:r>
            <a:r>
              <a:rPr lang="en-US" sz="2400" i="1" dirty="0"/>
              <a:t>”</a:t>
            </a:r>
            <a:r>
              <a:rPr lang="cs-CZ" sz="2400" i="1" dirty="0"/>
              <a:t> 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100047" y="6010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40950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Učitel – dítě - prostředí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2132856"/>
            <a:ext cx="5411927" cy="340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26941" y="6055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6432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Odměny, tresty, známky,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Psychologové a neurovědci (</a:t>
            </a:r>
            <a:r>
              <a:rPr lang="cs-CZ" dirty="0" err="1" smtClean="0"/>
              <a:t>Harlow</a:t>
            </a:r>
            <a:r>
              <a:rPr lang="cs-CZ" dirty="0" smtClean="0"/>
              <a:t>, Deci, </a:t>
            </a:r>
            <a:r>
              <a:rPr lang="cs-CZ" dirty="0" err="1" smtClean="0"/>
              <a:t>Dweck</a:t>
            </a:r>
            <a:r>
              <a:rPr lang="cs-CZ" dirty="0" smtClean="0"/>
              <a:t>, </a:t>
            </a:r>
            <a:r>
              <a:rPr lang="cs-CZ" dirty="0" err="1" smtClean="0"/>
              <a:t>Hughes</a:t>
            </a:r>
            <a:r>
              <a:rPr lang="cs-CZ" dirty="0" smtClean="0"/>
              <a:t>) si už ve 20.století všimli, že vnější motivace (odměny a tresty) vedou ke snížení výkonu, soustředění a zájmu</a:t>
            </a:r>
          </a:p>
          <a:p>
            <a:r>
              <a:rPr lang="cs-CZ" dirty="0" err="1" smtClean="0"/>
              <a:t>Alfie</a:t>
            </a:r>
            <a:r>
              <a:rPr lang="cs-CZ" dirty="0" smtClean="0"/>
              <a:t> </a:t>
            </a:r>
            <a:r>
              <a:rPr lang="cs-CZ" dirty="0" err="1" smtClean="0"/>
              <a:t>Kohn</a:t>
            </a:r>
            <a:r>
              <a:rPr lang="cs-CZ" dirty="0" smtClean="0"/>
              <a:t>: „Jsou lidé motivováni odměnami? Samozřejmě. Jsou motivování k tomu, aby získávali odměny.“</a:t>
            </a:r>
          </a:p>
          <a:p>
            <a:r>
              <a:rPr lang="cs-CZ" dirty="0"/>
              <a:t>Tradiční systém odměn a trestů často vede ke snížení motivace a výkonnosti, potlačuje </a:t>
            </a:r>
            <a:r>
              <a:rPr lang="cs-CZ" dirty="0" smtClean="0"/>
              <a:t>tvůrčí myšlení, </a:t>
            </a:r>
            <a:r>
              <a:rPr lang="cs-CZ" dirty="0"/>
              <a:t>podporuje nemorální chování a </a:t>
            </a:r>
            <a:r>
              <a:rPr lang="cs-CZ" dirty="0" smtClean="0"/>
              <a:t>krátkozrakost uvažování</a:t>
            </a:r>
          </a:p>
          <a:p>
            <a:r>
              <a:rPr lang="cs-CZ" dirty="0"/>
              <a:t>Vnitřně motivovaná činnost naopak vede k uspokojení z činnosti samotné – to vede k etičtějšímu chování a celkové lepší duševní i fyzické pohodě</a:t>
            </a:r>
          </a:p>
          <a:p>
            <a:r>
              <a:rPr lang="cs-CZ" dirty="0" smtClean="0"/>
              <a:t>Je nutno se zaměřit na tuto vnitřní motivaci a skutečné motivátory</a:t>
            </a: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010400" y="6109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517216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Lidé mají </a:t>
            </a:r>
            <a:r>
              <a:rPr lang="cs-CZ" dirty="0"/>
              <a:t>niternou touho učit se, řešit problémy, objevovat, prohlubovat své znalosti</a:t>
            </a:r>
          </a:p>
          <a:p>
            <a:r>
              <a:rPr lang="cs-CZ" dirty="0"/>
              <a:t>Tento </a:t>
            </a:r>
            <a:r>
              <a:rPr lang="cs-CZ" dirty="0" smtClean="0"/>
              <a:t>DRIVE (vnitřní motivace) </a:t>
            </a:r>
            <a:r>
              <a:rPr lang="cs-CZ" dirty="0"/>
              <a:t>je ale křehkou silou, která pro svůj rozkvět potřebuje vhodné </a:t>
            </a:r>
            <a:r>
              <a:rPr lang="cs-CZ" dirty="0" smtClean="0"/>
              <a:t>prostředí – prostředí zbavené strachu, přehnané soutěživosti, známek, trestů, odměn i nadbytečné chvály</a:t>
            </a:r>
          </a:p>
          <a:p>
            <a:r>
              <a:rPr lang="cs-CZ" dirty="0" smtClean="0"/>
              <a:t>Palivem vnitřní motivace jsou naopak autonomie, sebeřízení, přirozená touha se zlepšovat, soustředění, soulad mezi prováděnou činností a našimi schopnostmi, smysluplná činnost, pocit přispívání dobru a rozkvětu něčeho, co nás přesahuje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79342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276696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6427" y="2786129"/>
            <a:ext cx="8596668" cy="1320800"/>
          </a:xfrm>
        </p:spPr>
        <p:txBody>
          <a:bodyPr/>
          <a:lstStyle/>
          <a:p>
            <a:r>
              <a:rPr lang="cs-CZ" dirty="0" smtClean="0"/>
              <a:t>Neurologické hledisko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79341" y="60731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792709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Triune</a:t>
            </a:r>
            <a:r>
              <a:rPr lang="cs-CZ" dirty="0" smtClean="0"/>
              <a:t> Brain</a:t>
            </a:r>
            <a:br>
              <a:rPr lang="cs-CZ" dirty="0" smtClean="0"/>
            </a:br>
            <a:r>
              <a:rPr lang="cs-CZ" dirty="0" smtClean="0"/>
              <a:t>Trojjediný mozek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81" y="121047"/>
            <a:ext cx="5412553" cy="313928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4" y="2859242"/>
            <a:ext cx="6986592" cy="381086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80729" y="61269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6100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Limbický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5173250"/>
          </a:xfrm>
        </p:spPr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Limbický systém se podílí na reakcích vedoucích k </a:t>
            </a: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(přežití) jedince a rodu.</a:t>
            </a:r>
            <a:endParaRPr lang="cs-CZ" altLang="cs-CZ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Limbický systém je evolučně stará část mozku, která je tvořena oblastmi mozkové kůry a některými podkorovými strukturami. Je mimo jiné centrem 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emocí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Zde se zpracovává reakce na 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odměny a tresty.</a:t>
            </a:r>
          </a:p>
          <a:p>
            <a:pPr marL="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Emoční reakce je základem motivace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bázi vnější 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odměny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Tato emoce nás „odměňuje“ za úspěch. To je mimo jiné principem závislosti – drogy působí právě v limbickém systému.</a:t>
            </a:r>
          </a:p>
          <a:p>
            <a:pPr marL="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Limbický systém je podkladem pudů – primitivních vzorců chování a motivací, jež máme v sobě zakořeněné. </a:t>
            </a:r>
          </a:p>
          <a:p>
            <a:pPr marL="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zjednodušení můžeme říci, že o jednání člověka rozhodují v zásadě dvě protikladné síly: limbický systém a jeho emoční reakce a naproti tomu 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prefrontální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kůra – centrum „rozumného“, racionálního rozhodování.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70377" y="60821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0511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Prefrontální</a:t>
            </a:r>
            <a:r>
              <a:rPr lang="cs-CZ" dirty="0" smtClean="0"/>
              <a:t> kortex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Část mozku odpovědná za empatii, důvěru, kreativitu, vytváření scénářů, vizí, rozhodování složitých situací. Aktivuje se vyplavením </a:t>
            </a:r>
            <a:r>
              <a:rPr lang="cs-CZ" dirty="0" err="1" smtClean="0"/>
              <a:t>neurotrasmiteru</a:t>
            </a:r>
            <a:r>
              <a:rPr lang="cs-CZ" dirty="0" smtClean="0"/>
              <a:t> oxytocin, který se vylučuje pouze tehdy, pokud jedinec nevnímá nejistotu či nebezpečí. </a:t>
            </a:r>
            <a:r>
              <a:rPr lang="cs-CZ" dirty="0" err="1" smtClean="0"/>
              <a:t>Prefrontální</a:t>
            </a:r>
            <a:r>
              <a:rPr lang="cs-CZ" dirty="0" smtClean="0"/>
              <a:t> kůra umožňuje lepší zvládnutí náročných situaci a dokáže eliminovat negativní prožitkové i fyzické složky emocí.</a:t>
            </a:r>
          </a:p>
          <a:p>
            <a:r>
              <a:rPr lang="cs-CZ" dirty="0" err="1" smtClean="0"/>
              <a:t>Prefrontální</a:t>
            </a:r>
            <a:r>
              <a:rPr lang="cs-CZ" dirty="0" smtClean="0"/>
              <a:t> kortex je část mozku, která je hned za našima očima a čelem. Jedná se o evolučně velmi vyspělou část mozku zodpovědnou za soustředění, chápání, rozhodování, vzpomínání i dlouhodobé zapamatování. Je také sídlem </a:t>
            </a:r>
            <a:r>
              <a:rPr lang="cs-CZ" dirty="0" smtClean="0">
                <a:hlinkClick r:id="rId2"/>
              </a:rPr>
              <a:t>pracovní paměti</a:t>
            </a:r>
            <a:r>
              <a:rPr lang="cs-CZ" dirty="0" smtClean="0"/>
              <a:t>. Krom toho jsme s jeho pomocí schopni smysluplně používat představivost.</a:t>
            </a:r>
          </a:p>
          <a:p>
            <a:r>
              <a:rPr lang="cs-CZ" dirty="0" smtClean="0"/>
              <a:t>Tato část mozku také řídí naše sociální chování, ovlivňuje naši osobnost a má poslední slovo v exekutivních funkcích. Žádný jiný tvor na planetě nemá tak vyvinutý </a:t>
            </a:r>
            <a:r>
              <a:rPr lang="cs-CZ" dirty="0" err="1" smtClean="0"/>
              <a:t>prefrontální</a:t>
            </a:r>
            <a:r>
              <a:rPr lang="cs-CZ" dirty="0" smtClean="0"/>
              <a:t> kortex. Jedná se o část mozku, která z nás do značné míry dělá to, co jsme. Na </a:t>
            </a:r>
            <a:r>
              <a:rPr lang="cs-CZ" dirty="0" err="1" smtClean="0"/>
              <a:t>prefrontálním</a:t>
            </a:r>
            <a:r>
              <a:rPr lang="cs-CZ" dirty="0" smtClean="0"/>
              <a:t> kortexu závisí totiž i morální a sociální uvažování a regulace afektů.</a:t>
            </a:r>
          </a:p>
          <a:p>
            <a:r>
              <a:rPr lang="cs-CZ" dirty="0" smtClean="0"/>
              <a:t>Dr. Daniel </a:t>
            </a:r>
            <a:r>
              <a:rPr lang="cs-CZ" dirty="0" err="1" smtClean="0"/>
              <a:t>Siegel</a:t>
            </a:r>
            <a:r>
              <a:rPr lang="cs-CZ" dirty="0" smtClean="0"/>
              <a:t>, Dr. Joseph </a:t>
            </a:r>
            <a:r>
              <a:rPr lang="cs-CZ" dirty="0" err="1" smtClean="0"/>
              <a:t>Lee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70376" y="6117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2011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04" y="1405553"/>
            <a:ext cx="6306277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Čtyři fáze vývoje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7225553" y="61352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5253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ve školách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722" y="1270000"/>
            <a:ext cx="8596668" cy="3880773"/>
          </a:xfrm>
        </p:spPr>
        <p:txBody>
          <a:bodyPr/>
          <a:lstStyle/>
          <a:p>
            <a:r>
              <a:rPr lang="cs-CZ" dirty="0"/>
              <a:t>Nesoulad mezi vědeckými poznatky a praxí</a:t>
            </a:r>
          </a:p>
          <a:p>
            <a:r>
              <a:rPr lang="cs-CZ" dirty="0" smtClean="0"/>
              <a:t>Školy by se měly pokoušet odstranit </a:t>
            </a:r>
            <a:r>
              <a:rPr lang="cs-CZ" dirty="0"/>
              <a:t>metodu odměn a </a:t>
            </a:r>
            <a:r>
              <a:rPr lang="cs-CZ" dirty="0" smtClean="0"/>
              <a:t>trestů (známkování), </a:t>
            </a:r>
            <a:r>
              <a:rPr lang="cs-CZ" dirty="0"/>
              <a:t>která vede ke ztrátě zájmu o </a:t>
            </a:r>
            <a:r>
              <a:rPr lang="cs-CZ" dirty="0" smtClean="0"/>
              <a:t>učení</a:t>
            </a:r>
            <a:endParaRPr lang="cs-CZ" dirty="0"/>
          </a:p>
          <a:p>
            <a:r>
              <a:rPr lang="cs-CZ" dirty="0"/>
              <a:t>Místo toho směřujeme ke standardizaci testů a studenty podplácíme</a:t>
            </a:r>
          </a:p>
          <a:p>
            <a:r>
              <a:rPr lang="cs-CZ" dirty="0"/>
              <a:t>Mít dobré známky je často jediný cíl studentů</a:t>
            </a:r>
          </a:p>
          <a:p>
            <a:r>
              <a:rPr lang="cs-CZ" dirty="0"/>
              <a:t>Toho lze nejlíp dosáhnout předkládáním očekávaných, vyžadovaných odpovědí  - z tohoto důvodu nemají známky nic společného s učením</a:t>
            </a:r>
          </a:p>
          <a:p>
            <a:r>
              <a:rPr lang="cs-CZ" dirty="0"/>
              <a:t>Chvála je někdy jen další vnější odměnou a může zadusit vnitřní motivaci</a:t>
            </a:r>
          </a:p>
          <a:p>
            <a:r>
              <a:rPr lang="cs-CZ" dirty="0"/>
              <a:t>Psycholožka Carol </a:t>
            </a:r>
            <a:r>
              <a:rPr lang="cs-CZ" dirty="0" err="1"/>
              <a:t>Dweck</a:t>
            </a:r>
            <a:r>
              <a:rPr lang="cs-CZ" dirty="0"/>
              <a:t> doporučuje chválit spíše snahu, nikoliv inteligenci; chválit specificky (užitečně) a vždycky v soukromí (není to veřejné předávání cen)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16588" y="6109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403476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07" y="5612301"/>
            <a:ext cx="1520008" cy="4967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8" y="5470013"/>
            <a:ext cx="1218428" cy="6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které období klademe </a:t>
            </a:r>
            <a:r>
              <a:rPr lang="cs-CZ" dirty="0" smtClean="0"/>
              <a:t>v </a:t>
            </a:r>
            <a:r>
              <a:rPr lang="cs-CZ" dirty="0"/>
              <a:t>otázce </a:t>
            </a:r>
            <a:r>
              <a:rPr lang="cs-CZ" dirty="0" smtClean="0"/>
              <a:t>vzdělávání největší důraz? </a:t>
            </a:r>
            <a:endParaRPr lang="cs-CZ" dirty="0"/>
          </a:p>
          <a:p>
            <a:r>
              <a:rPr lang="cs-CZ" dirty="0"/>
              <a:t>Proč?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315200" y="6041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4092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43" y="2075578"/>
            <a:ext cx="6068604" cy="40507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    V čem spočívá potenciál dítěte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00B050"/>
                </a:solidFill>
              </a:rPr>
              <a:t>Každé</a:t>
            </a:r>
            <a:r>
              <a:rPr lang="cs-CZ" sz="3200" dirty="0"/>
              <a:t> dítě se rodí se </a:t>
            </a:r>
          </a:p>
          <a:p>
            <a:pPr marL="0" indent="0">
              <a:buNone/>
            </a:pPr>
            <a:endParaRPr lang="cs-CZ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B050"/>
                </a:solidFill>
              </a:rPr>
              <a:t>100 miliardami neuronů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B050"/>
                </a:solidFill>
              </a:rPr>
              <a:t>základními potřebami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B050"/>
                </a:solidFill>
              </a:rPr>
              <a:t>lidskými tendencemi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B050"/>
                </a:solidFill>
              </a:rPr>
              <a:t>absorbující myslí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B050"/>
                </a:solidFill>
              </a:rPr>
              <a:t>senzitivními obdobími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279342" y="62113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9430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dítěte v první fázi vývoje (0-6)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Psychické embryo </a:t>
            </a:r>
            <a:r>
              <a:rPr lang="cs-CZ" dirty="0" smtClean="0"/>
              <a:t>– dítě utváří sebe sama</a:t>
            </a:r>
          </a:p>
          <a:p>
            <a:r>
              <a:rPr lang="cs-CZ" dirty="0" smtClean="0"/>
              <a:t>Dramatické fyziologické změny, křehké zdraví</a:t>
            </a:r>
          </a:p>
          <a:p>
            <a:r>
              <a:rPr lang="cs-CZ" dirty="0" smtClean="0"/>
              <a:t>Potřeba reality, faktů, pravdy </a:t>
            </a:r>
          </a:p>
          <a:p>
            <a:r>
              <a:rPr lang="cs-CZ" i="1" dirty="0" smtClean="0"/>
              <a:t>Smyslový průzkumník</a:t>
            </a:r>
          </a:p>
          <a:p>
            <a:r>
              <a:rPr lang="cs-CZ" dirty="0" smtClean="0"/>
              <a:t>Otázka </a:t>
            </a:r>
            <a:r>
              <a:rPr lang="cs-CZ" i="1" dirty="0" smtClean="0"/>
              <a:t>CO? – </a:t>
            </a:r>
            <a:r>
              <a:rPr lang="cs-CZ" dirty="0" smtClean="0"/>
              <a:t>potřeba pojmenovávání, přijímání informací bez předsudků</a:t>
            </a:r>
          </a:p>
          <a:p>
            <a:r>
              <a:rPr lang="cs-CZ" i="1" dirty="0" smtClean="0"/>
              <a:t>Absorbující mysl</a:t>
            </a:r>
          </a:p>
          <a:p>
            <a:r>
              <a:rPr lang="cs-CZ" i="1" dirty="0" smtClean="0"/>
              <a:t>Senzitivní období</a:t>
            </a:r>
          </a:p>
          <a:p>
            <a:endParaRPr lang="cs-CZ" i="1" dirty="0"/>
          </a:p>
          <a:p>
            <a:r>
              <a:rPr lang="cs-CZ" dirty="0" smtClean="0"/>
              <a:t>Prostředí: Domov, </a:t>
            </a:r>
            <a:r>
              <a:rPr lang="cs-CZ" dirty="0" err="1" smtClean="0"/>
              <a:t>Nido</a:t>
            </a:r>
            <a:r>
              <a:rPr lang="cs-CZ" dirty="0" smtClean="0"/>
              <a:t>, </a:t>
            </a:r>
            <a:r>
              <a:rPr lang="cs-CZ" dirty="0" err="1" smtClean="0"/>
              <a:t>Toddler</a:t>
            </a:r>
            <a:r>
              <a:rPr lang="cs-CZ" dirty="0" smtClean="0"/>
              <a:t>, </a:t>
            </a:r>
            <a:r>
              <a:rPr lang="cs-CZ" dirty="0" err="1" smtClean="0"/>
              <a:t>Casa</a:t>
            </a:r>
            <a:r>
              <a:rPr lang="cs-CZ" dirty="0" smtClean="0"/>
              <a:t> (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34518" y="61448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6104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Lidské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585" y="1556792"/>
            <a:ext cx="7404653" cy="4038600"/>
          </a:xfrm>
        </p:spPr>
        <p:txBody>
          <a:bodyPr>
            <a:noAutofit/>
          </a:bodyPr>
          <a:lstStyle/>
          <a:p>
            <a:r>
              <a:rPr lang="cs-CZ" sz="2400" dirty="0"/>
              <a:t>Zkoumání, orientace, řád, komunikace, </a:t>
            </a:r>
            <a:r>
              <a:rPr lang="cs-CZ" sz="2400" b="1" dirty="0"/>
              <a:t>práce</a:t>
            </a:r>
            <a:r>
              <a:rPr lang="cs-CZ" sz="2400" dirty="0"/>
              <a:t>, opakování, </a:t>
            </a:r>
            <a:r>
              <a:rPr lang="cs-CZ" sz="2400" b="1" dirty="0"/>
              <a:t>matematická mysl</a:t>
            </a:r>
            <a:r>
              <a:rPr lang="cs-CZ" sz="2400" dirty="0"/>
              <a:t>, </a:t>
            </a:r>
            <a:r>
              <a:rPr lang="cs-CZ" sz="2400" b="1" dirty="0"/>
              <a:t>abstrakce</a:t>
            </a:r>
            <a:r>
              <a:rPr lang="cs-CZ" sz="2400" dirty="0"/>
              <a:t>,</a:t>
            </a:r>
            <a:r>
              <a:rPr lang="cs-CZ" sz="2400" b="1" dirty="0"/>
              <a:t> imaginace</a:t>
            </a:r>
            <a:r>
              <a:rPr lang="cs-CZ" sz="2400" dirty="0"/>
              <a:t>, skupinové chování</a:t>
            </a:r>
          </a:p>
          <a:p>
            <a:r>
              <a:rPr lang="cs-CZ" sz="2400" dirty="0"/>
              <a:t>Spirituální potřeby: umění (výtvarné umění, hudba, tanec, literatura), náboženství, „marnivost“</a:t>
            </a:r>
          </a:p>
          <a:p>
            <a:pPr marL="34290" indent="0">
              <a:buNone/>
            </a:pPr>
            <a:endParaRPr lang="cs-CZ" sz="2400" dirty="0"/>
          </a:p>
          <a:p>
            <a:pPr marL="34290" indent="0">
              <a:buNone/>
            </a:pPr>
            <a:r>
              <a:rPr lang="cs-CZ" sz="2400" dirty="0"/>
              <a:t>Cílem dítěte je </a:t>
            </a:r>
            <a:endParaRPr lang="cs-CZ" sz="2400" dirty="0" smtClean="0"/>
          </a:p>
          <a:p>
            <a:pPr marL="34290" indent="0">
              <a:buNone/>
            </a:pPr>
            <a:r>
              <a:rPr lang="cs-CZ" sz="2400" b="1" dirty="0" smtClean="0"/>
              <a:t>adaptace</a:t>
            </a:r>
            <a:r>
              <a:rPr lang="cs-CZ" sz="2400" dirty="0"/>
              <a:t>.</a:t>
            </a:r>
          </a:p>
        </p:txBody>
      </p:sp>
      <p:pic>
        <p:nvPicPr>
          <p:cNvPr id="6" name="Obrázek 5" descr="Výsledek obrázku pro child concentrat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18" y="3639671"/>
            <a:ext cx="3534320" cy="26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7342094" y="62194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18143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8275" y="1371148"/>
            <a:ext cx="5940152" cy="37125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A</a:t>
            </a:r>
            <a:r>
              <a:rPr lang="cs-CZ" dirty="0" smtClean="0">
                <a:solidFill>
                  <a:srgbClr val="00B050"/>
                </a:solidFill>
              </a:rPr>
              <a:t>bsorbující mysl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Mysl dítěte ve věku 0-6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Funguje jako „houba</a:t>
            </a:r>
            <a:r>
              <a:rPr lang="en-US" sz="2400" dirty="0"/>
              <a:t>”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Nero</a:t>
            </a:r>
            <a:r>
              <a:rPr lang="cs-CZ" sz="2400" dirty="0" err="1"/>
              <a:t>zlišuje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/>
              <a:t>Nebula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 err="1"/>
              <a:t>Hormé</a:t>
            </a:r>
            <a:endParaRPr lang="cs-CZ" sz="24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i="1" dirty="0" err="1"/>
              <a:t>Mnémé</a:t>
            </a:r>
            <a:endParaRPr lang="cs-CZ" sz="2400" i="1" dirty="0"/>
          </a:p>
          <a:p>
            <a:pPr marL="34290" indent="0">
              <a:buNone/>
            </a:pPr>
            <a:endParaRPr lang="cs-CZ" sz="2400" dirty="0"/>
          </a:p>
        </p:txBody>
      </p:sp>
      <p:sp>
        <p:nvSpPr>
          <p:cNvPr id="4" name="AutoShape 2" descr="Výsledek obrázku pro nebula"/>
          <p:cNvSpPr>
            <a:spLocks noChangeAspect="1" noChangeArrowheads="1"/>
          </p:cNvSpPr>
          <p:nvPr/>
        </p:nvSpPr>
        <p:spPr bwMode="auto">
          <a:xfrm>
            <a:off x="1679576" y="-10207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333129" y="61045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Klíče k úspěšnému učení</a:t>
            </a:r>
          </a:p>
          <a:p>
            <a:pPr algn="ctr"/>
            <a:r>
              <a:rPr lang="cs-CZ" dirty="0">
                <a:solidFill>
                  <a:srgbClr val="004D86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CZ.02.3.68/0.0/0.0/16_032/0008271</a:t>
            </a:r>
          </a:p>
        </p:txBody>
      </p:sp>
    </p:spTree>
    <p:extLst>
      <p:ext uri="{BB962C8B-B14F-4D97-AF65-F5344CB8AC3E}">
        <p14:creationId xmlns:p14="http://schemas.microsoft.com/office/powerpoint/2010/main" val="31708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1552</Words>
  <Application>Microsoft Office PowerPoint</Application>
  <PresentationFormat>Širokoúhlá obrazovka</PresentationFormat>
  <Paragraphs>283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</vt:lpstr>
      <vt:lpstr>MS Mincho</vt:lpstr>
      <vt:lpstr>Times New Roman</vt:lpstr>
      <vt:lpstr>Trebuchet MS</vt:lpstr>
      <vt:lpstr>Wingdings</vt:lpstr>
      <vt:lpstr>Wingdings 3</vt:lpstr>
      <vt:lpstr>Faseta</vt:lpstr>
      <vt:lpstr>Vzdělávání podle vývojových potřeb dětí</vt:lpstr>
      <vt:lpstr>Prezentace aplikace PowerPoint</vt:lpstr>
      <vt:lpstr>Maria Montessori (1870-1952)</vt:lpstr>
      <vt:lpstr>Čtyři fáze vývoje</vt:lpstr>
      <vt:lpstr>Diskuse:</vt:lpstr>
      <vt:lpstr>    V čem spočívá potenciál dítěte</vt:lpstr>
      <vt:lpstr>Charakteristika dítěte v první fázi vývoje (0-6)</vt:lpstr>
      <vt:lpstr>                 Lidské tendence</vt:lpstr>
      <vt:lpstr> Absorbující mysl</vt:lpstr>
      <vt:lpstr>Prezentace aplikace PowerPoint</vt:lpstr>
      <vt:lpstr>Prezentace aplikace PowerPoint</vt:lpstr>
      <vt:lpstr>Senzitivní období</vt:lpstr>
      <vt:lpstr>Prezentace aplikace PowerPoint</vt:lpstr>
      <vt:lpstr>Rozvoj nezávislosti</vt:lpstr>
      <vt:lpstr>Svoboda a hranice</vt:lpstr>
      <vt:lpstr>Prezentace aplikace PowerPoint</vt:lpstr>
      <vt:lpstr>Prezentace aplikace PowerPoint</vt:lpstr>
      <vt:lpstr>Tři úrovně poslušnosti</vt:lpstr>
      <vt:lpstr>Druhá fáze vývoje (6-12)</vt:lpstr>
      <vt:lpstr>1. Síla, odvaha, dobrodružství</vt:lpstr>
      <vt:lpstr>2. Jak a proč?</vt:lpstr>
      <vt:lpstr>3. Rozum</vt:lpstr>
      <vt:lpstr>4. Představivost (imaginace) </vt:lpstr>
      <vt:lpstr>5. Metaforický jazyk</vt:lpstr>
      <vt:lpstr>6. Instinkt stáda</vt:lpstr>
      <vt:lpstr>7. Úcta k hrdinům</vt:lpstr>
      <vt:lpstr>8. Smysl pro spravedlnost</vt:lpstr>
      <vt:lpstr>9. Morálka a svědomí</vt:lpstr>
      <vt:lpstr>10. Sebehodnocení </vt:lpstr>
      <vt:lpstr>11. Nezávislost</vt:lpstr>
      <vt:lpstr>12. Touha opakovat</vt:lpstr>
      <vt:lpstr>Prezentace aplikace PowerPoint</vt:lpstr>
      <vt:lpstr>        Učitel – dítě - prostředí</vt:lpstr>
      <vt:lpstr>Odměny, tresty, známky, motivace</vt:lpstr>
      <vt:lpstr>Vnitřní motivace</vt:lpstr>
      <vt:lpstr>Neurologické hledisko</vt:lpstr>
      <vt:lpstr>Triune Brain Trojjediný mozek </vt:lpstr>
      <vt:lpstr>Limbický systém</vt:lpstr>
      <vt:lpstr>Prefrontální kortex</vt:lpstr>
      <vt:lpstr>Situace ve školách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podle vývojových potřeb dětí</dc:title>
  <dc:creator>Radek</dc:creator>
  <cp:lastModifiedBy>DK</cp:lastModifiedBy>
  <cp:revision>19</cp:revision>
  <dcterms:created xsi:type="dcterms:W3CDTF">2018-11-17T19:50:02Z</dcterms:created>
  <dcterms:modified xsi:type="dcterms:W3CDTF">2022-01-13T11:03:33Z</dcterms:modified>
</cp:coreProperties>
</file>