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80" r:id="rId11"/>
    <p:sldId id="281" r:id="rId12"/>
    <p:sldId id="283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96" r:id="rId22"/>
    <p:sldId id="297" r:id="rId23"/>
    <p:sldId id="298" r:id="rId24"/>
    <p:sldId id="299" r:id="rId25"/>
    <p:sldId id="300" r:id="rId26"/>
    <p:sldId id="302" r:id="rId27"/>
    <p:sldId id="303" r:id="rId28"/>
    <p:sldId id="304" r:id="rId29"/>
    <p:sldId id="305" r:id="rId30"/>
    <p:sldId id="306" r:id="rId31"/>
    <p:sldId id="307" r:id="rId32"/>
    <p:sldId id="308" r:id="rId33"/>
    <p:sldId id="309" r:id="rId34"/>
    <p:sldId id="310" r:id="rId35"/>
    <p:sldId id="311" r:id="rId36"/>
    <p:sldId id="312" r:id="rId37"/>
    <p:sldId id="313" r:id="rId38"/>
    <p:sldId id="314" r:id="rId39"/>
    <p:sldId id="315" r:id="rId4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06" autoAdjust="0"/>
    <p:restoredTop sz="94660"/>
  </p:normalViewPr>
  <p:slideViewPr>
    <p:cSldViewPr snapToGrid="0">
      <p:cViewPr varScale="1">
        <p:scale>
          <a:sx n="85" d="100"/>
          <a:sy n="85" d="100"/>
        </p:scale>
        <p:origin x="36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CD34-22FB-47C7-B06E-AD736D844B53}" type="datetimeFigureOut">
              <a:rPr lang="cs-CZ" smtClean="0"/>
              <a:t>13.01.2022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63644-BB42-463B-96E2-D51753991C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0364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CD34-22FB-47C7-B06E-AD736D844B53}" type="datetimeFigureOut">
              <a:rPr lang="cs-CZ" smtClean="0"/>
              <a:t>13.01.2022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63644-BB42-463B-96E2-D51753991C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0432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CD34-22FB-47C7-B06E-AD736D844B53}" type="datetimeFigureOut">
              <a:rPr lang="cs-CZ" smtClean="0"/>
              <a:t>13.01.2022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63644-BB42-463B-96E2-D51753991C3B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219830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CD34-22FB-47C7-B06E-AD736D844B53}" type="datetimeFigureOut">
              <a:rPr lang="cs-CZ" smtClean="0"/>
              <a:t>13.01.2022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63644-BB42-463B-96E2-D51753991C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63602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CD34-22FB-47C7-B06E-AD736D844B53}" type="datetimeFigureOut">
              <a:rPr lang="cs-CZ" smtClean="0"/>
              <a:t>13.01.2022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63644-BB42-463B-96E2-D51753991C3B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201085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CD34-22FB-47C7-B06E-AD736D844B53}" type="datetimeFigureOut">
              <a:rPr lang="cs-CZ" smtClean="0"/>
              <a:t>13.01.2022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63644-BB42-463B-96E2-D51753991C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18690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CD34-22FB-47C7-B06E-AD736D844B53}" type="datetimeFigureOut">
              <a:rPr lang="cs-CZ" smtClean="0"/>
              <a:t>13.01.2022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63644-BB42-463B-96E2-D51753991C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87176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CD34-22FB-47C7-B06E-AD736D844B53}" type="datetimeFigureOut">
              <a:rPr lang="cs-CZ" smtClean="0"/>
              <a:t>13.01.2022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63644-BB42-463B-96E2-D51753991C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0629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CD34-22FB-47C7-B06E-AD736D844B53}" type="datetimeFigureOut">
              <a:rPr lang="cs-CZ" smtClean="0"/>
              <a:t>13.01.2022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63644-BB42-463B-96E2-D51753991C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2734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CD34-22FB-47C7-B06E-AD736D844B53}" type="datetimeFigureOut">
              <a:rPr lang="cs-CZ" smtClean="0"/>
              <a:t>13.01.2022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63644-BB42-463B-96E2-D51753991C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9108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CD34-22FB-47C7-B06E-AD736D844B53}" type="datetimeFigureOut">
              <a:rPr lang="cs-CZ" smtClean="0"/>
              <a:t>13.01.2022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63644-BB42-463B-96E2-D51753991C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2672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CD34-22FB-47C7-B06E-AD736D844B53}" type="datetimeFigureOut">
              <a:rPr lang="cs-CZ" smtClean="0"/>
              <a:t>13.01.2022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63644-BB42-463B-96E2-D51753991C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6445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CD34-22FB-47C7-B06E-AD736D844B53}" type="datetimeFigureOut">
              <a:rPr lang="cs-CZ" smtClean="0"/>
              <a:t>13.01.2022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63644-BB42-463B-96E2-D51753991C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0720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CD34-22FB-47C7-B06E-AD736D844B53}" type="datetimeFigureOut">
              <a:rPr lang="cs-CZ" smtClean="0"/>
              <a:t>13.01.2022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63644-BB42-463B-96E2-D51753991C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5303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CD34-22FB-47C7-B06E-AD736D844B53}" type="datetimeFigureOut">
              <a:rPr lang="cs-CZ" smtClean="0"/>
              <a:t>13.01.2022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63644-BB42-463B-96E2-D51753991C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3624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CD34-22FB-47C7-B06E-AD736D844B53}" type="datetimeFigureOut">
              <a:rPr lang="cs-CZ" smtClean="0"/>
              <a:t>13.01.2022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63644-BB42-463B-96E2-D51753991C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251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3CD34-22FB-47C7-B06E-AD736D844B53}" type="datetimeFigureOut">
              <a:rPr lang="cs-CZ" smtClean="0"/>
              <a:t>13.01.2022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6563644-BB42-463B-96E2-D51753991C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4955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veresta.cz/slovnik/pracovni-pamet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7773" y="279898"/>
            <a:ext cx="7766936" cy="1646302"/>
          </a:xfrm>
        </p:spPr>
        <p:txBody>
          <a:bodyPr/>
          <a:lstStyle/>
          <a:p>
            <a:pPr algn="l"/>
            <a:r>
              <a:rPr lang="cs-CZ" b="1" dirty="0" smtClean="0"/>
              <a:t>Motivace, mozek </a:t>
            </a:r>
            <a:br>
              <a:rPr lang="cs-CZ" b="1" dirty="0" smtClean="0"/>
            </a:br>
            <a:r>
              <a:rPr lang="cs-CZ" b="1" dirty="0" smtClean="0"/>
              <a:t>a formativní hodnocení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03250" y="1967502"/>
            <a:ext cx="7766936" cy="1584637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 </a:t>
            </a:r>
            <a:r>
              <a:rPr lang="cs-CZ" dirty="0" smtClean="0">
                <a:solidFill>
                  <a:schemeClr val="tx1"/>
                </a:solidFill>
              </a:rPr>
              <a:t>Autor: R</a:t>
            </a:r>
            <a:r>
              <a:rPr lang="cs-CZ" b="1" dirty="0" smtClean="0">
                <a:solidFill>
                  <a:schemeClr val="tx1"/>
                </a:solidFill>
              </a:rPr>
              <a:t>adek </a:t>
            </a:r>
            <a:r>
              <a:rPr lang="cs-CZ" b="1" dirty="0" smtClean="0">
                <a:solidFill>
                  <a:schemeClr val="tx1"/>
                </a:solidFill>
              </a:rPr>
              <a:t>Glabazňa, Ph.D.</a:t>
            </a:r>
            <a:endParaRPr lang="cs-CZ" b="1" dirty="0">
              <a:solidFill>
                <a:schemeClr val="tx1"/>
              </a:solidFill>
            </a:endParaRPr>
          </a:p>
          <a:p>
            <a:pPr algn="ctr"/>
            <a:r>
              <a:rPr lang="cs-CZ" b="1" dirty="0" smtClean="0">
                <a:solidFill>
                  <a:schemeClr val="tx1"/>
                </a:solidFill>
              </a:rPr>
              <a:t>Odborný metodik </a:t>
            </a:r>
          </a:p>
          <a:p>
            <a:pPr algn="ctr"/>
            <a:r>
              <a:rPr lang="cs-CZ" b="1" dirty="0">
                <a:solidFill>
                  <a:schemeClr val="tx1"/>
                </a:solidFill>
              </a:rPr>
              <a:t>p</a:t>
            </a:r>
            <a:r>
              <a:rPr lang="cs-CZ" b="1" dirty="0" smtClean="0">
                <a:solidFill>
                  <a:schemeClr val="tx1"/>
                </a:solidFill>
              </a:rPr>
              <a:t>rojektu Klíče k úspěšnému učení</a:t>
            </a:r>
            <a:endParaRPr lang="cs-CZ" b="1" dirty="0">
              <a:solidFill>
                <a:schemeClr val="tx1"/>
              </a:solidFill>
            </a:endParaRPr>
          </a:p>
          <a:p>
            <a:pPr algn="ctr"/>
            <a:r>
              <a:rPr lang="cs-CZ" b="1" dirty="0" smtClean="0">
                <a:solidFill>
                  <a:schemeClr val="tx1"/>
                </a:solidFill>
              </a:rPr>
              <a:t>Konference k projektu Klíče k úspěšnému učení 15.6.2019</a:t>
            </a:r>
          </a:p>
        </p:txBody>
      </p:sp>
      <p:sp>
        <p:nvSpPr>
          <p:cNvPr id="4" name="Obdélník 3"/>
          <p:cNvSpPr/>
          <p:nvPr/>
        </p:nvSpPr>
        <p:spPr>
          <a:xfrm>
            <a:off x="1902823" y="3593441"/>
            <a:ext cx="67055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cs-CZ" b="1" dirty="0">
                <a:solidFill>
                  <a:srgbClr val="004D86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Klíče k úspěšnému učení</a:t>
            </a:r>
            <a:endParaRPr lang="cs-CZ" sz="1600" b="1" dirty="0">
              <a:solidFill>
                <a:srgbClr val="004D86"/>
              </a:solidFill>
              <a:latin typeface="Cambria" panose="02040503050406030204" pitchFamily="18" charset="0"/>
              <a:ea typeface="MS Mincho"/>
              <a:cs typeface="Times New Roman" panose="02020603050405020304" pitchFamily="18" charset="0"/>
            </a:endParaRPr>
          </a:p>
          <a:p>
            <a:pPr lvl="0" algn="ctr"/>
            <a:r>
              <a:rPr lang="cs-CZ" b="1" dirty="0">
                <a:solidFill>
                  <a:srgbClr val="004D86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CZ.02.3.68/0.0/0.0/16_032/0008271</a:t>
            </a:r>
            <a:endParaRPr lang="cs-CZ" sz="1600" b="1" dirty="0">
              <a:solidFill>
                <a:srgbClr val="004D86"/>
              </a:solidFill>
              <a:latin typeface="Cambria" panose="02040503050406030204" pitchFamily="18" charset="0"/>
              <a:ea typeface="MS Mincho"/>
              <a:cs typeface="Times New Roman" panose="02020603050405020304" pitchFamily="18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141" y="5006576"/>
            <a:ext cx="4610100" cy="102870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3617" y="5272571"/>
            <a:ext cx="1520008" cy="49671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4251" y="5132452"/>
            <a:ext cx="1218428" cy="682319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3683725" y="4340673"/>
            <a:ext cx="31437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dirty="0">
                <a:latin typeface="Arial" panose="020B0604020202020204" pitchFamily="34" charset="0"/>
                <a:cs typeface="Arial" panose="020B0604020202020204" pitchFamily="34" charset="0"/>
              </a:rPr>
              <a:t>Pokud není uvedené jinak, použité fotografie a obrázky jsou dílem autora prezentace nebo jsou použité z volně dostupných databází</a:t>
            </a:r>
            <a:endParaRPr lang="cs-CZ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60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Hlasy odborníků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Harvardský teoretik učení </a:t>
            </a:r>
            <a:r>
              <a:rPr lang="cs-CZ" dirty="0" err="1"/>
              <a:t>Jerome</a:t>
            </a:r>
            <a:r>
              <a:rPr lang="cs-CZ" dirty="0"/>
              <a:t> </a:t>
            </a:r>
            <a:r>
              <a:rPr lang="cs-CZ" dirty="0" err="1"/>
              <a:t>Bruner</a:t>
            </a:r>
            <a:r>
              <a:rPr lang="cs-CZ" dirty="0"/>
              <a:t> rád hovořil o roli učitele jako o pomoci žákům nastavit mysl tak, aby vzdělávání chápali a cítili jako proces objevování, nikoli jako proces učení se o něčem. V takovém nastavení mysli pak dítě své vlastní úspěchy i neúspěchy nezažívá jako odměnu a trest, ale jako informaci, se kterou dále pracuje. Ze strany učitele a rodičů to ovšem vyžaduje důraz na úkol samotný (tedy obsah), nikoli výkon </a:t>
            </a:r>
            <a:r>
              <a:rPr lang="cs-CZ" dirty="0" smtClean="0"/>
              <a:t>dítěte</a:t>
            </a:r>
          </a:p>
          <a:p>
            <a:r>
              <a:rPr lang="cs-CZ" dirty="0"/>
              <a:t>Vynikající americký psycholog a pedagog Edward Deci, který svůj profesní život zasvětil otázkám lidské motivace, pracuje s ústřední myšlenkou, že ,,jestliže se děti učí proto, aby dostaly odměnu nebo uspokojily požadavky učitele, možná se stanou premianty, ale nebudou své vědomosti schopny přeměnit ve flexibilní a užitečné kognitivní struktury." (Deci, E. </a:t>
            </a:r>
            <a:r>
              <a:rPr lang="cs-CZ" dirty="0" err="1"/>
              <a:t>Intrinsic</a:t>
            </a:r>
            <a:r>
              <a:rPr lang="cs-CZ" dirty="0"/>
              <a:t> </a:t>
            </a:r>
            <a:r>
              <a:rPr lang="cs-CZ" dirty="0" err="1"/>
              <a:t>Motivation</a:t>
            </a:r>
            <a:r>
              <a:rPr lang="cs-CZ" dirty="0"/>
              <a:t> and </a:t>
            </a:r>
            <a:r>
              <a:rPr lang="cs-CZ" dirty="0" err="1"/>
              <a:t>Self-Determination</a:t>
            </a:r>
            <a:r>
              <a:rPr lang="cs-CZ" dirty="0"/>
              <a:t> in </a:t>
            </a:r>
            <a:r>
              <a:rPr lang="cs-CZ" dirty="0" err="1"/>
              <a:t>Human</a:t>
            </a:r>
            <a:r>
              <a:rPr lang="cs-CZ" dirty="0"/>
              <a:t> </a:t>
            </a:r>
            <a:r>
              <a:rPr lang="cs-CZ" dirty="0" err="1"/>
              <a:t>Behavior</a:t>
            </a:r>
            <a:r>
              <a:rPr lang="cs-CZ" dirty="0"/>
              <a:t>. New York: </a:t>
            </a:r>
            <a:r>
              <a:rPr lang="cs-CZ" dirty="0" err="1"/>
              <a:t>Plenum</a:t>
            </a:r>
            <a:r>
              <a:rPr lang="cs-CZ" dirty="0"/>
              <a:t> </a:t>
            </a:r>
            <a:r>
              <a:rPr lang="cs-CZ" dirty="0" err="1"/>
              <a:t>Press</a:t>
            </a:r>
            <a:r>
              <a:rPr lang="cs-CZ" dirty="0"/>
              <a:t>, 1985. p, 246) </a:t>
            </a:r>
            <a:r>
              <a:rPr lang="cs-CZ" dirty="0" smtClean="0"/>
              <a:t>Naprosto </a:t>
            </a:r>
            <a:r>
              <a:rPr lang="cs-CZ" dirty="0"/>
              <a:t>klíčová úvaha ve prospěch toho, čemu bychom mohli říkat ,,vzdělávání pro život" v protikladu ke ,,vzdělávání pro známky</a:t>
            </a:r>
            <a:r>
              <a:rPr lang="cs-CZ" dirty="0" smtClean="0"/>
              <a:t>"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7236822" y="6127710"/>
            <a:ext cx="6096000" cy="8925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cs-CZ" dirty="0">
                <a:solidFill>
                  <a:srgbClr val="004D86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Klíče k úspěšnému učení</a:t>
            </a:r>
          </a:p>
          <a:p>
            <a:pPr algn="ctr"/>
            <a:r>
              <a:rPr lang="cs-CZ" dirty="0">
                <a:solidFill>
                  <a:srgbClr val="004D86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CZ.02.3.68/0.0/0.0/16_032/0008271</a:t>
            </a:r>
          </a:p>
          <a:p>
            <a:pPr algn="ctr">
              <a:spcAft>
                <a:spcPts val="0"/>
              </a:spcAft>
            </a:pPr>
            <a:endParaRPr lang="cs-CZ" sz="1600" dirty="0">
              <a:effectLst/>
              <a:latin typeface="Cambria" panose="02040503050406030204" pitchFamily="18" charset="0"/>
              <a:ea typeface="MS Mincho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94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Brzké zakořenění a celoživotní setrvávání v zajetém modelu odměna/trest u lidí často vede k nemorálnímu a krátkozrakému chování. Daniel H. Pink k tomu podotýká: ,,Porovnejte tento přístup s chováním vyvolaným vnitřní motivací. Jestliže je odměnou činnost samotná, neexistují žádné zkratky. Jediná cesta do cíle je dálnice. V určitém smyslu pak není možné chovat se neeticky</a:t>
            </a:r>
            <a:r>
              <a:rPr lang="cs-CZ" dirty="0" smtClean="0"/>
              <a:t>.“</a:t>
            </a:r>
          </a:p>
          <a:p>
            <a:r>
              <a:rPr lang="cs-CZ" dirty="0"/>
              <a:t>V otázce efektivity vnější motivace v podobě odměn (např. bonbóny nebo třeba jedničky s hvězdičkou) má jasno pedagog </a:t>
            </a:r>
            <a:r>
              <a:rPr lang="cs-CZ" dirty="0" err="1"/>
              <a:t>Alfie</a:t>
            </a:r>
            <a:r>
              <a:rPr lang="cs-CZ" dirty="0"/>
              <a:t> </a:t>
            </a:r>
            <a:r>
              <a:rPr lang="cs-CZ" dirty="0" err="1"/>
              <a:t>Kohn</a:t>
            </a:r>
            <a:r>
              <a:rPr lang="cs-CZ" dirty="0"/>
              <a:t>, když trefně říká: ,,Jsou lidé motivováni odměnami? Samozřejmě. Jsou motivováni k tomu, aby získávali odměny."😃</a:t>
            </a:r>
          </a:p>
        </p:txBody>
      </p:sp>
      <p:sp>
        <p:nvSpPr>
          <p:cNvPr id="4" name="Obdélník 3"/>
          <p:cNvSpPr/>
          <p:nvPr/>
        </p:nvSpPr>
        <p:spPr>
          <a:xfrm>
            <a:off x="7141029" y="612770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cs-CZ" dirty="0">
                <a:solidFill>
                  <a:srgbClr val="004D86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Klíče k úspěšnému učení</a:t>
            </a:r>
          </a:p>
          <a:p>
            <a:pPr algn="ctr">
              <a:spcAft>
                <a:spcPts val="0"/>
              </a:spcAft>
            </a:pPr>
            <a:r>
              <a:rPr lang="cs-CZ" dirty="0">
                <a:solidFill>
                  <a:srgbClr val="004D86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CZ.02.3.68/0.0/0.0/16_032/0008271</a:t>
            </a:r>
          </a:p>
        </p:txBody>
      </p:sp>
    </p:spTree>
    <p:extLst>
      <p:ext uri="{BB962C8B-B14F-4D97-AF65-F5344CB8AC3E}">
        <p14:creationId xmlns:p14="http://schemas.microsoft.com/office/powerpoint/2010/main" val="33667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2567188"/>
            <a:ext cx="8596668" cy="1320800"/>
          </a:xfrm>
        </p:spPr>
        <p:txBody>
          <a:bodyPr/>
          <a:lstStyle/>
          <a:p>
            <a:r>
              <a:rPr lang="cs-CZ" dirty="0" smtClean="0"/>
              <a:t>Mozek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7280365" y="621166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cs-CZ" dirty="0">
                <a:solidFill>
                  <a:srgbClr val="004D86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Klíče k úspěšnému učení</a:t>
            </a:r>
          </a:p>
          <a:p>
            <a:pPr algn="ctr"/>
            <a:r>
              <a:rPr lang="cs-CZ" dirty="0">
                <a:solidFill>
                  <a:srgbClr val="004D86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CZ.02.3.68/0.0/0.0/16_032/0008271</a:t>
            </a:r>
          </a:p>
        </p:txBody>
      </p:sp>
    </p:spTree>
    <p:extLst>
      <p:ext uri="{BB962C8B-B14F-4D97-AF65-F5344CB8AC3E}">
        <p14:creationId xmlns:p14="http://schemas.microsoft.com/office/powerpoint/2010/main" val="212493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Triune</a:t>
            </a:r>
            <a:r>
              <a:rPr lang="cs-CZ" dirty="0" smtClean="0"/>
              <a:t> Brain</a:t>
            </a:r>
            <a:br>
              <a:rPr lang="cs-CZ" dirty="0" smtClean="0"/>
            </a:br>
            <a:r>
              <a:rPr lang="cs-CZ" dirty="0" smtClean="0"/>
              <a:t>Trojjediný mozek 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8481" y="121047"/>
            <a:ext cx="5412553" cy="3139281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966" y="2019858"/>
            <a:ext cx="6986592" cy="3810868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7277558" y="613641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cs-CZ" dirty="0">
                <a:solidFill>
                  <a:srgbClr val="004D86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Klíče k úspěšnému učení</a:t>
            </a:r>
          </a:p>
          <a:p>
            <a:pPr algn="ctr">
              <a:spcAft>
                <a:spcPts val="0"/>
              </a:spcAft>
            </a:pPr>
            <a:r>
              <a:rPr lang="cs-CZ" dirty="0">
                <a:solidFill>
                  <a:srgbClr val="004D86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CZ.02.3.68/0.0/0.0/16_032/0008271</a:t>
            </a:r>
          </a:p>
        </p:txBody>
      </p:sp>
    </p:spTree>
    <p:extLst>
      <p:ext uri="{BB962C8B-B14F-4D97-AF65-F5344CB8AC3E}">
        <p14:creationId xmlns:p14="http://schemas.microsoft.com/office/powerpoint/2010/main" val="230920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Limbický systém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65545"/>
            <a:ext cx="10515600" cy="5173250"/>
          </a:xfrm>
        </p:spPr>
        <p:txBody>
          <a:bodyPr>
            <a:normAutofit fontScale="55000" lnSpcReduction="20000"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cs-CZ" altLang="cs-CZ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Limbický systém se podílí na reakcích vedoucích k </a:t>
            </a:r>
            <a:r>
              <a:rPr lang="cs-CZ" altLang="cs-C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zachování (přežití) jedince a rodu.</a:t>
            </a:r>
            <a:endParaRPr lang="cs-CZ" altLang="cs-CZ" sz="4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cs-CZ" altLang="cs-CZ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cs-C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Limbický systém je evolučně stará část mozku, která je tvořena oblastmi mozkové kůry a některými podkorovými strukturami. Je mimo jiné centrem </a:t>
            </a:r>
            <a:r>
              <a:rPr lang="cs-C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emocí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Zde se zpracovává reakce na </a:t>
            </a:r>
            <a:r>
              <a:rPr lang="cs-C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odměny a tresty.</a:t>
            </a:r>
          </a:p>
          <a:p>
            <a:pPr marL="0" indent="0">
              <a:buNone/>
            </a:pPr>
            <a:r>
              <a:rPr lang="cs-C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Emoční reakce je základem motivace 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bázi vnější </a:t>
            </a:r>
            <a:r>
              <a:rPr lang="cs-C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odměny</a:t>
            </a:r>
            <a:r>
              <a:rPr lang="cs-C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Tato emoce nás „odměňuje“ za úspěch. To je mimo jiné principem závislosti – drogy působí právě v limbickém systému.</a:t>
            </a:r>
          </a:p>
          <a:p>
            <a:pPr marL="0" indent="0">
              <a:buNone/>
            </a:pPr>
            <a:r>
              <a:rPr lang="cs-C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Limbický systém je podkladem pudů – primitivních vzorců chování a motivací, jež máme v sobě zakořeněné. </a:t>
            </a:r>
          </a:p>
          <a:p>
            <a:pPr marL="0" indent="0">
              <a:buNone/>
            </a:pPr>
            <a:r>
              <a:rPr lang="cs-C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 zjednodušení můžeme říci, že o jednání člověka rozhodují v zásadě dvě protikladné síly: limbický systém a jeho emoční reakce a naproti tomu </a:t>
            </a:r>
            <a:r>
              <a:rPr lang="cs-CZ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prefrontální</a:t>
            </a:r>
            <a:r>
              <a:rPr lang="cs-C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kůra – centrum „rozumného“, racionálního rozhodování.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7262948" y="621166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cs-CZ" dirty="0">
                <a:solidFill>
                  <a:srgbClr val="004D86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Klíče k úspěšnému učení</a:t>
            </a:r>
          </a:p>
          <a:p>
            <a:pPr algn="ctr"/>
            <a:r>
              <a:rPr lang="cs-CZ" dirty="0">
                <a:solidFill>
                  <a:srgbClr val="004D86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CZ.02.3.68/0.0/0.0/16_032/0008271</a:t>
            </a:r>
          </a:p>
        </p:txBody>
      </p:sp>
    </p:spTree>
    <p:extLst>
      <p:ext uri="{BB962C8B-B14F-4D97-AF65-F5344CB8AC3E}">
        <p14:creationId xmlns:p14="http://schemas.microsoft.com/office/powerpoint/2010/main" val="427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Prefrontální</a:t>
            </a:r>
            <a:r>
              <a:rPr lang="cs-CZ" dirty="0" smtClean="0"/>
              <a:t> kortex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Část mozku odpovědná za empatii, důvěru, kreativitu, vytváření scénářů, vizí, rozhodování složitých situací (exekutivní funkce). Aktivuje se vyplavením </a:t>
            </a:r>
            <a:r>
              <a:rPr lang="cs-CZ" dirty="0" err="1" smtClean="0"/>
              <a:t>neurotrasmiteru</a:t>
            </a:r>
            <a:r>
              <a:rPr lang="cs-CZ" dirty="0" smtClean="0"/>
              <a:t> oxytocin, který se vylučuje pouze tehdy, pokud jedinec nevnímá nejistotu či nebezpečí. </a:t>
            </a:r>
            <a:r>
              <a:rPr lang="cs-CZ" dirty="0" err="1" smtClean="0"/>
              <a:t>Prefrontální</a:t>
            </a:r>
            <a:r>
              <a:rPr lang="cs-CZ" dirty="0" smtClean="0"/>
              <a:t> kůra umožňuje lepší zvládnutí náročných situaci a dokáže eliminovat negativní prožitkové i fyzické složky emocí.</a:t>
            </a:r>
          </a:p>
          <a:p>
            <a:r>
              <a:rPr lang="cs-CZ" dirty="0" err="1" smtClean="0"/>
              <a:t>Prefrontální</a:t>
            </a:r>
            <a:r>
              <a:rPr lang="cs-CZ" dirty="0" smtClean="0"/>
              <a:t> kortex je část mozku, která je hned za našima očima a čelem. Jedná se o evolučně velmi vyspělou část mozku zodpovědnou za soustředění, chápání, rozhodování, vzpomínání i dlouhodobé zapamatování. Je také sídlem </a:t>
            </a:r>
            <a:r>
              <a:rPr lang="cs-CZ" dirty="0" smtClean="0">
                <a:hlinkClick r:id="rId2"/>
              </a:rPr>
              <a:t>pracovní paměti</a:t>
            </a:r>
            <a:r>
              <a:rPr lang="cs-CZ" dirty="0" smtClean="0"/>
              <a:t>. Krom toho jsme s jeho pomocí schopni smysluplně používat představivost.</a:t>
            </a:r>
          </a:p>
          <a:p>
            <a:r>
              <a:rPr lang="cs-CZ" dirty="0" smtClean="0"/>
              <a:t>Tato část mozku také řídí naše sociální chování, ovlivňuje naši osobnost a má poslední slovo v exekutivních funkcích. Žádný jiný tvor na planetě nemá tak vyvinutý </a:t>
            </a:r>
            <a:r>
              <a:rPr lang="cs-CZ" dirty="0" err="1" smtClean="0"/>
              <a:t>prefrontální</a:t>
            </a:r>
            <a:r>
              <a:rPr lang="cs-CZ" dirty="0" smtClean="0"/>
              <a:t> kortex. Jedná se o část mozku, která z nás do značné míry dělá to, co jsme. Na </a:t>
            </a:r>
            <a:r>
              <a:rPr lang="cs-CZ" dirty="0" err="1" smtClean="0"/>
              <a:t>prefrontálním</a:t>
            </a:r>
            <a:r>
              <a:rPr lang="cs-CZ" dirty="0" smtClean="0"/>
              <a:t> kortexu závisí totiž i morální a sociální uvažování a regulace afektů.</a:t>
            </a:r>
          </a:p>
          <a:p>
            <a:r>
              <a:rPr lang="cs-CZ" dirty="0" smtClean="0"/>
              <a:t>Když se dítě cítí ohroženo, aktivují se nižší části mozku a dítě se dostává do modu „bojuj, nebo uteč“, což je stav, který znemožňuje učení </a:t>
            </a:r>
            <a:r>
              <a:rPr lang="en-US" dirty="0" smtClean="0"/>
              <a:t>&gt; </a:t>
            </a:r>
            <a:r>
              <a:rPr lang="en-US" dirty="0" err="1" smtClean="0"/>
              <a:t>nutnost</a:t>
            </a:r>
            <a:r>
              <a:rPr lang="en-US" dirty="0" smtClean="0"/>
              <a:t> b</a:t>
            </a:r>
            <a:r>
              <a:rPr lang="cs-CZ" dirty="0" err="1" smtClean="0"/>
              <a:t>ezpečného</a:t>
            </a:r>
            <a:r>
              <a:rPr lang="cs-CZ" dirty="0" smtClean="0"/>
              <a:t>, uspořádaného prostředí; nutnost důvěry v prostředí, včetně dospělých, kteří jsou </a:t>
            </a:r>
            <a:r>
              <a:rPr lang="cs-CZ" smtClean="0"/>
              <a:t>jeho součástí</a:t>
            </a:r>
            <a:endParaRPr lang="cs-CZ" dirty="0" smtClean="0"/>
          </a:p>
          <a:p>
            <a:r>
              <a:rPr lang="cs-CZ" dirty="0" smtClean="0"/>
              <a:t>Plně rozvinut je až ve 24 letech (v souladu s teorií M. </a:t>
            </a:r>
            <a:r>
              <a:rPr lang="cs-CZ" dirty="0" err="1" smtClean="0"/>
              <a:t>Montessori</a:t>
            </a:r>
            <a:r>
              <a:rPr lang="cs-CZ" dirty="0" smtClean="0"/>
              <a:t> o vývojových fázích)</a:t>
            </a:r>
          </a:p>
          <a:p>
            <a:r>
              <a:rPr lang="cs-CZ" dirty="0" smtClean="0"/>
              <a:t>Dr. Daniel </a:t>
            </a:r>
            <a:r>
              <a:rPr lang="cs-CZ" dirty="0" err="1" smtClean="0"/>
              <a:t>Siegel</a:t>
            </a:r>
            <a:r>
              <a:rPr lang="cs-CZ" dirty="0" smtClean="0"/>
              <a:t>, Dr. Joseph </a:t>
            </a:r>
            <a:r>
              <a:rPr lang="cs-CZ" dirty="0" err="1" smtClean="0"/>
              <a:t>Lee</a:t>
            </a:r>
            <a:r>
              <a:rPr lang="cs-CZ" dirty="0" smtClean="0"/>
              <a:t>, Dr. John Medina, Dr. </a:t>
            </a:r>
            <a:r>
              <a:rPr lang="cs-CZ" dirty="0" err="1" smtClean="0"/>
              <a:t>Steve</a:t>
            </a:r>
            <a:r>
              <a:rPr lang="cs-CZ" dirty="0" smtClean="0"/>
              <a:t> </a:t>
            </a:r>
            <a:r>
              <a:rPr lang="cs-CZ" dirty="0" err="1" smtClean="0"/>
              <a:t>Hughes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7175863" y="611029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cs-CZ" dirty="0">
                <a:solidFill>
                  <a:srgbClr val="004D86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Klíče k úspěšnému učení</a:t>
            </a:r>
          </a:p>
          <a:p>
            <a:pPr algn="ctr">
              <a:spcAft>
                <a:spcPts val="0"/>
              </a:spcAft>
            </a:pPr>
            <a:r>
              <a:rPr lang="cs-CZ" dirty="0">
                <a:solidFill>
                  <a:srgbClr val="004D86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CZ.02.3.68/0.0/0.0/16_032/0008271</a:t>
            </a:r>
          </a:p>
        </p:txBody>
      </p:sp>
    </p:spTree>
    <p:extLst>
      <p:ext uri="{BB962C8B-B14F-4D97-AF65-F5344CB8AC3E}">
        <p14:creationId xmlns:p14="http://schemas.microsoft.com/office/powerpoint/2010/main" val="16895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8545" y="2780175"/>
            <a:ext cx="8596668" cy="1320800"/>
          </a:xfrm>
        </p:spPr>
        <p:txBody>
          <a:bodyPr/>
          <a:lstStyle/>
          <a:p>
            <a:r>
              <a:rPr lang="cs-CZ" dirty="0" smtClean="0"/>
              <a:t>„Pravidla mozku“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7236823" y="613641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cs-CZ" dirty="0">
                <a:solidFill>
                  <a:srgbClr val="004D86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Klíče k úspěšnému učení</a:t>
            </a:r>
          </a:p>
          <a:p>
            <a:pPr algn="ctr"/>
            <a:r>
              <a:rPr lang="cs-CZ" dirty="0">
                <a:solidFill>
                  <a:srgbClr val="004D86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CZ.02.3.68/0.0/0.0/16_032/0008271</a:t>
            </a:r>
          </a:p>
        </p:txBody>
      </p:sp>
    </p:spTree>
    <p:extLst>
      <p:ext uri="{BB962C8B-B14F-4D97-AF65-F5344CB8AC3E}">
        <p14:creationId xmlns:p14="http://schemas.microsoft.com/office/powerpoint/2010/main" val="12401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Pohyb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b="1" dirty="0"/>
          </a:p>
          <a:p>
            <a:r>
              <a:rPr lang="cs-CZ" dirty="0"/>
              <a:t> okysličuje mozek </a:t>
            </a:r>
          </a:p>
          <a:p>
            <a:r>
              <a:rPr lang="cs-CZ" dirty="0"/>
              <a:t>zlepšuje a zjasňuje myšlení</a:t>
            </a:r>
          </a:p>
          <a:p>
            <a:r>
              <a:rPr lang="cs-CZ" dirty="0"/>
              <a:t>podporuje propojení </a:t>
            </a:r>
            <a:r>
              <a:rPr lang="cs-CZ" dirty="0" smtClean="0"/>
              <a:t>neuronů</a:t>
            </a:r>
          </a:p>
          <a:p>
            <a:endParaRPr lang="cs-CZ" dirty="0"/>
          </a:p>
          <a:p>
            <a:r>
              <a:rPr lang="cs-CZ" dirty="0"/>
              <a:t>školní prostředí by mělo umožňovat a maximálně podporovat pohyb</a:t>
            </a:r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7271657" y="613641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cs-CZ" dirty="0">
                <a:solidFill>
                  <a:srgbClr val="004D86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Klíče k úspěšnému učení</a:t>
            </a:r>
          </a:p>
          <a:p>
            <a:pPr algn="ctr">
              <a:spcAft>
                <a:spcPts val="0"/>
              </a:spcAft>
            </a:pPr>
            <a:r>
              <a:rPr lang="cs-CZ" dirty="0">
                <a:solidFill>
                  <a:srgbClr val="004D86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CZ.02.3.68/0.0/0.0/16_032/0008271</a:t>
            </a:r>
          </a:p>
        </p:txBody>
      </p:sp>
    </p:spTree>
    <p:extLst>
      <p:ext uri="{BB962C8B-B14F-4D97-AF65-F5344CB8AC3E}">
        <p14:creationId xmlns:p14="http://schemas.microsoft.com/office/powerpoint/2010/main" val="257807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Trojjediný mozek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Mozek se vyvinul od plazího mozku přes savčí mozek až mozkovou kůru (lidský mozek)</a:t>
            </a:r>
          </a:p>
          <a:p>
            <a:r>
              <a:rPr lang="cs-CZ" dirty="0" smtClean="0"/>
              <a:t>Tento vývoj byl a stále je popoháněn nutností adaptace na proměnlivé a nestabilní prostředí</a:t>
            </a:r>
          </a:p>
          <a:p>
            <a:r>
              <a:rPr lang="cs-CZ" dirty="0" smtClean="0"/>
              <a:t>Uvolnění rukou / chůze po dvou byl výrazný příspěvek k rozvoji složitosti mozku</a:t>
            </a:r>
          </a:p>
          <a:p>
            <a:r>
              <a:rPr lang="cs-CZ" dirty="0" smtClean="0"/>
              <a:t>Symbolické myšlení je ryze lidská dovednost plynoucí z potřeby porozumět ostatním (empatie) a adaptace na konkrétní lidskou skupinu</a:t>
            </a:r>
          </a:p>
          <a:p>
            <a:endParaRPr lang="cs-CZ" dirty="0" smtClean="0"/>
          </a:p>
          <a:p>
            <a:r>
              <a:rPr lang="cs-CZ" dirty="0" smtClean="0"/>
              <a:t>Škola by měla podporovat činnost rukou a skupinovou spolupráci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7201989" y="611900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cs-CZ" dirty="0">
                <a:solidFill>
                  <a:srgbClr val="004D86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Klíče k úspěšnému učení</a:t>
            </a:r>
          </a:p>
          <a:p>
            <a:pPr algn="ctr"/>
            <a:r>
              <a:rPr lang="cs-CZ" dirty="0">
                <a:solidFill>
                  <a:srgbClr val="004D86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CZ.02.3.68/0.0/0.0/16_032/0008271</a:t>
            </a:r>
          </a:p>
        </p:txBody>
      </p:sp>
    </p:spTree>
    <p:extLst>
      <p:ext uri="{BB962C8B-B14F-4D97-AF65-F5344CB8AC3E}">
        <p14:creationId xmlns:p14="http://schemas.microsoft.com/office/powerpoint/2010/main" val="109494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Každý mozek má jiná nervová propojení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Činnosti vašeho života ovlivní způsob, jakým váš mozek utváří nervová propojení</a:t>
            </a:r>
          </a:p>
          <a:p>
            <a:r>
              <a:rPr lang="cs-CZ" dirty="0" smtClean="0"/>
              <a:t>Různé oblasti mozku se u lidí rozvíjejí různou měrou</a:t>
            </a:r>
          </a:p>
          <a:p>
            <a:r>
              <a:rPr lang="cs-CZ" dirty="0" smtClean="0"/>
              <a:t>Neexistují dva mozky, které by informace ukládaly stejným způsobem a na stejném místě</a:t>
            </a:r>
          </a:p>
          <a:p>
            <a:endParaRPr lang="cs-CZ" dirty="0"/>
          </a:p>
          <a:p>
            <a:r>
              <a:rPr lang="cs-CZ" dirty="0" smtClean="0"/>
              <a:t>Škola by měla zajišťovat individuální přístup k žákům a jejich odlišným mozkům, nesmíme trvat na homogennosti, mechanických formulkách atd.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7132320" y="604136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cs-CZ" dirty="0">
                <a:solidFill>
                  <a:srgbClr val="004D86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Klíče k úspěšnému učení</a:t>
            </a:r>
          </a:p>
          <a:p>
            <a:pPr algn="ctr">
              <a:spcAft>
                <a:spcPts val="0"/>
              </a:spcAft>
            </a:pPr>
            <a:r>
              <a:rPr lang="cs-CZ" dirty="0">
                <a:solidFill>
                  <a:srgbClr val="004D86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CZ.02.3.68/0.0/0.0/16_032/0008271</a:t>
            </a:r>
          </a:p>
        </p:txBody>
      </p:sp>
    </p:spTree>
    <p:extLst>
      <p:ext uri="{BB962C8B-B14F-4D97-AF65-F5344CB8AC3E}">
        <p14:creationId xmlns:p14="http://schemas.microsoft.com/office/powerpoint/2010/main" val="2127313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2451279"/>
            <a:ext cx="8596668" cy="1320800"/>
          </a:xfrm>
        </p:spPr>
        <p:txBody>
          <a:bodyPr/>
          <a:lstStyle/>
          <a:p>
            <a:r>
              <a:rPr lang="cs-CZ" dirty="0" smtClean="0"/>
              <a:t>Motivace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7384869" y="621166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cs-CZ" dirty="0">
                <a:solidFill>
                  <a:srgbClr val="004D86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Klíče k úspěšnému učení</a:t>
            </a:r>
            <a:endParaRPr lang="cs-CZ" sz="1600" dirty="0">
              <a:solidFill>
                <a:srgbClr val="004D86"/>
              </a:solidFill>
              <a:latin typeface="Cambria" panose="02040503050406030204" pitchFamily="18" charset="0"/>
              <a:ea typeface="MS Mincho"/>
              <a:cs typeface="Times New Roman" panose="02020603050405020304" pitchFamily="18" charset="0"/>
            </a:endParaRPr>
          </a:p>
          <a:p>
            <a:pPr lvl="0" algn="ctr"/>
            <a:r>
              <a:rPr lang="cs-CZ" dirty="0">
                <a:solidFill>
                  <a:srgbClr val="004D86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CZ.02.3.68/0.0/0.0/16_032/0008271</a:t>
            </a:r>
            <a:endParaRPr lang="cs-CZ" sz="1600" dirty="0">
              <a:solidFill>
                <a:srgbClr val="004D86"/>
              </a:solidFill>
              <a:latin typeface="Cambria" panose="02040503050406030204" pitchFamily="18" charset="0"/>
              <a:ea typeface="MS Mincho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90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Nelze se nudit a být přitom pozorný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Mozek zaměřuje pozornost vždy na jednu věc: multitasking ve skutečnosti neexistuje</a:t>
            </a:r>
          </a:p>
          <a:p>
            <a:r>
              <a:rPr lang="cs-CZ" dirty="0" smtClean="0"/>
              <a:t>Umíme skvěle rozeznávat vzorce a abstrahovat význam z určitých událostí</a:t>
            </a:r>
          </a:p>
          <a:p>
            <a:r>
              <a:rPr lang="cs-CZ" dirty="0" smtClean="0"/>
              <a:t>Silné dojmy a emoční vzrušení pomáhají mozku s učením</a:t>
            </a:r>
          </a:p>
          <a:p>
            <a:r>
              <a:rPr lang="cs-CZ" dirty="0" smtClean="0"/>
              <a:t>Jeden z nejlepších nástrojů udržení pozornosti jsou příběhy či podněty bohaté na emoce</a:t>
            </a:r>
          </a:p>
          <a:p>
            <a:endParaRPr lang="cs-CZ" dirty="0"/>
          </a:p>
          <a:p>
            <a:r>
              <a:rPr lang="cs-CZ" dirty="0" smtClean="0"/>
              <a:t>Vzdělávání by mělo implementovat narativní prvky, podněcovat rozpoznávání vzorců, působit také na emoce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7254240" y="621166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cs-CZ" dirty="0">
                <a:solidFill>
                  <a:srgbClr val="004D86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Klíče k úspěšnému učení</a:t>
            </a:r>
          </a:p>
          <a:p>
            <a:pPr algn="ctr"/>
            <a:r>
              <a:rPr lang="cs-CZ" dirty="0">
                <a:solidFill>
                  <a:srgbClr val="004D86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CZ.02.3.68/0.0/0.0/16_032/0008271</a:t>
            </a:r>
          </a:p>
        </p:txBody>
      </p:sp>
    </p:spTree>
    <p:extLst>
      <p:ext uri="{BB962C8B-B14F-4D97-AF65-F5344CB8AC3E}">
        <p14:creationId xmlns:p14="http://schemas.microsoft.com/office/powerpoint/2010/main" val="100473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5. Silné dojmy vedou k zapamatování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Přicházející informace se v mozku štěpí na fragmenty, které se posílají do různých oblastí mozkové kůry k uložení</a:t>
            </a:r>
          </a:p>
          <a:p>
            <a:r>
              <a:rPr lang="cs-CZ" dirty="0" smtClean="0"/>
              <a:t>Čím hlouběji a intenzivněji zakódujeme informaci v prvních okamžicích učení, tím silnější a trvalejší bude zapamatování</a:t>
            </a:r>
          </a:p>
          <a:p>
            <a:endParaRPr lang="cs-CZ" dirty="0"/>
          </a:p>
          <a:p>
            <a:r>
              <a:rPr lang="cs-CZ" dirty="0" smtClean="0"/>
              <a:t>Impresionistický přístup, zážitková pedagogika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7228114" y="604136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cs-CZ" dirty="0">
                <a:solidFill>
                  <a:srgbClr val="004D86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Klíče k úspěšnému učení</a:t>
            </a:r>
          </a:p>
          <a:p>
            <a:pPr algn="ctr">
              <a:spcAft>
                <a:spcPts val="0"/>
              </a:spcAft>
            </a:pPr>
            <a:r>
              <a:rPr lang="cs-CZ" dirty="0">
                <a:solidFill>
                  <a:srgbClr val="004D86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CZ.02.3.68/0.0/0.0/16_032/0008271</a:t>
            </a:r>
          </a:p>
        </p:txBody>
      </p:sp>
    </p:spTree>
    <p:extLst>
      <p:ext uri="{BB962C8B-B14F-4D97-AF65-F5344CB8AC3E}">
        <p14:creationId xmlns:p14="http://schemas.microsoft.com/office/powerpoint/2010/main" val="271317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6. Opakováním k trvalému zapamatování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Většina vzpomínek mizí během pár vteřin; ty, které přečkají tuto křehkou fázi, se pak ale postupně upevňují</a:t>
            </a:r>
          </a:p>
          <a:p>
            <a:r>
              <a:rPr lang="cs-CZ" dirty="0" smtClean="0"/>
              <a:t>Mozek nám dává jen přibližný obraz skutečnosti, neboť míchá nové znalosti se vzpomínkami z minulosti a ukládá je do jedné stopy</a:t>
            </a:r>
          </a:p>
          <a:p>
            <a:r>
              <a:rPr lang="cs-CZ" dirty="0" smtClean="0"/>
              <a:t>Nové informace je proto třeba přijímat postupně a v určitých intervalech si je opakovat</a:t>
            </a:r>
          </a:p>
          <a:p>
            <a:endParaRPr lang="cs-CZ" dirty="0"/>
          </a:p>
          <a:p>
            <a:r>
              <a:rPr lang="cs-CZ" dirty="0" smtClean="0"/>
              <a:t>Škola by měla nabízet dostatek příležitostí k opakování (formou obměn a variací na dané téma)</a:t>
            </a:r>
          </a:p>
          <a:p>
            <a:r>
              <a:rPr lang="cs-CZ" dirty="0" smtClean="0"/>
              <a:t>Žák by nikdy neměl být zavalen přílišným množstvím informací najednou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7210697" y="612770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cs-CZ" dirty="0">
                <a:solidFill>
                  <a:srgbClr val="004D86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Klíče k úspěšnému učení</a:t>
            </a:r>
          </a:p>
          <a:p>
            <a:pPr algn="ctr"/>
            <a:r>
              <a:rPr lang="cs-CZ" dirty="0">
                <a:solidFill>
                  <a:srgbClr val="004D86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CZ.02.3.68/0.0/0.0/16_032/0008271</a:t>
            </a:r>
          </a:p>
        </p:txBody>
      </p:sp>
    </p:spTree>
    <p:extLst>
      <p:ext uri="{BB962C8B-B14F-4D97-AF65-F5344CB8AC3E}">
        <p14:creationId xmlns:p14="http://schemas.microsoft.com/office/powerpoint/2010/main" val="314428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7. Mozek potřebuje odpočívat a spát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Neurony jsou během spánku nesmírně aktivní a nadále pracují s informacemi získanými během dne</a:t>
            </a:r>
          </a:p>
          <a:p>
            <a:r>
              <a:rPr lang="cs-CZ" dirty="0" smtClean="0"/>
              <a:t>Odpolední biologická touha po odpočinku je univerzální</a:t>
            </a:r>
          </a:p>
          <a:p>
            <a:r>
              <a:rPr lang="cs-CZ" dirty="0" smtClean="0"/>
              <a:t>Nedostatek spánku a odpočinku narušuje výkon, pozornost, pracovní paměť, náladu, logické uvažování i motoriku</a:t>
            </a:r>
          </a:p>
          <a:p>
            <a:endParaRPr lang="cs-CZ" dirty="0"/>
          </a:p>
          <a:p>
            <a:r>
              <a:rPr lang="cs-CZ" dirty="0" smtClean="0"/>
              <a:t>Je třeba dávat důvěru procesu „zrání“ nových znalostí také během spánku a zdánlivé odpolední „nečinnosti“</a:t>
            </a:r>
          </a:p>
          <a:p>
            <a:r>
              <a:rPr lang="cs-CZ" dirty="0" smtClean="0"/>
              <a:t>Je dobré téma na čas opustit a pak se k němu </a:t>
            </a:r>
            <a:r>
              <a:rPr lang="cs-CZ" smtClean="0"/>
              <a:t>opět vrátit</a:t>
            </a:r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7201988" y="613641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cs-CZ" dirty="0">
                <a:solidFill>
                  <a:srgbClr val="004D86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Klíče k úspěšnému učení</a:t>
            </a:r>
          </a:p>
          <a:p>
            <a:pPr algn="ctr">
              <a:spcAft>
                <a:spcPts val="0"/>
              </a:spcAft>
            </a:pPr>
            <a:r>
              <a:rPr lang="cs-CZ" dirty="0">
                <a:solidFill>
                  <a:srgbClr val="004D86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CZ.02.3.68/0.0/0.0/16_032/0008271</a:t>
            </a:r>
          </a:p>
        </p:txBody>
      </p:sp>
    </p:spTree>
    <p:extLst>
      <p:ext uri="{BB962C8B-B14F-4D97-AF65-F5344CB8AC3E}">
        <p14:creationId xmlns:p14="http://schemas.microsoft.com/office/powerpoint/2010/main" val="78822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8. Stres narušuje 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Stresovaný mozek se prakticky nedokáže učit</a:t>
            </a:r>
          </a:p>
          <a:p>
            <a:r>
              <a:rPr lang="cs-CZ" dirty="0" smtClean="0"/>
              <a:t>Dlouhodobé vyplavování adrenalinu a kortizolu, jimiž naše tělo reaguje na stres, vede k deregulaci celého systému; kortizol ničí buňky v hipokampu, což narušuje schopnost učit se a pamatovat si</a:t>
            </a:r>
          </a:p>
          <a:p>
            <a:r>
              <a:rPr lang="cs-CZ" dirty="0" smtClean="0"/>
              <a:t>Stres vede k pocitu bezmoci; ve škole tento pocit vede k nemožnosti prospívat</a:t>
            </a:r>
          </a:p>
          <a:p>
            <a:endParaRPr lang="cs-CZ" dirty="0"/>
          </a:p>
          <a:p>
            <a:r>
              <a:rPr lang="cs-CZ" dirty="0" smtClean="0"/>
              <a:t>Školní prostředí by mělo být přátelské, láskyplné a bezpečné, zbavené strachu, tedy pokud možno i standardizovaných testů a známek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7053943" y="604136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cs-CZ" dirty="0">
                <a:solidFill>
                  <a:srgbClr val="004D86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Klíče k úspěšnému učení</a:t>
            </a:r>
          </a:p>
          <a:p>
            <a:pPr algn="ctr"/>
            <a:r>
              <a:rPr lang="cs-CZ" dirty="0">
                <a:solidFill>
                  <a:srgbClr val="004D86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CZ.02.3.68/0.0/0.0/16_032/0008271</a:t>
            </a:r>
          </a:p>
        </p:txBody>
      </p:sp>
    </p:spTree>
    <p:extLst>
      <p:ext uri="{BB962C8B-B14F-4D97-AF65-F5344CB8AC3E}">
        <p14:creationId xmlns:p14="http://schemas.microsoft.com/office/powerpoint/2010/main" val="418551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9. Stimulujte více smyslů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Informace primárně vstřebáváme pomocí smyslů</a:t>
            </a:r>
          </a:p>
          <a:p>
            <a:r>
              <a:rPr lang="cs-CZ" dirty="0" smtClean="0"/>
              <a:t>Smysly se vyvinuly ke vzájemné spolupráci</a:t>
            </a:r>
            <a:r>
              <a:rPr lang="en-US" dirty="0" smtClean="0"/>
              <a:t>&gt; </a:t>
            </a:r>
            <a:r>
              <a:rPr lang="cs-CZ" dirty="0" smtClean="0"/>
              <a:t>nejlépe se učíme při stimulaci více smyslů zároveň</a:t>
            </a:r>
          </a:p>
          <a:p>
            <a:r>
              <a:rPr lang="cs-CZ" dirty="0"/>
              <a:t>Zrak je nejdominantnější ze všech smyslů</a:t>
            </a:r>
          </a:p>
          <a:p>
            <a:r>
              <a:rPr lang="cs-CZ" dirty="0"/>
              <a:t>Nejlépe se učíme pomocí obrázků, nákresů apod., nikoliv prostřednictvím psaného či mluveného slova</a:t>
            </a:r>
          </a:p>
          <a:p>
            <a:endParaRPr lang="cs-CZ" dirty="0"/>
          </a:p>
          <a:p>
            <a:r>
              <a:rPr lang="cs-CZ" dirty="0"/>
              <a:t>Škola by měla využívat všemožných prostředků ke stimulaci zrakového smyslu a tím prohlubovat učení a </a:t>
            </a:r>
            <a:r>
              <a:rPr lang="cs-CZ" dirty="0" smtClean="0"/>
              <a:t>zapamatování</a:t>
            </a:r>
            <a:endParaRPr lang="cs-CZ" dirty="0"/>
          </a:p>
          <a:p>
            <a:r>
              <a:rPr lang="cs-CZ" dirty="0" smtClean="0"/>
              <a:t>Vzdělávání by mělo podněcovat a integrovat všechny lidské smysly, čímž se zefektivňuje proces učení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7350034" y="604136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cs-CZ" dirty="0">
                <a:solidFill>
                  <a:srgbClr val="004D86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Klíče k úspěšnému učení</a:t>
            </a:r>
          </a:p>
          <a:p>
            <a:pPr algn="ctr">
              <a:spcAft>
                <a:spcPts val="0"/>
              </a:spcAft>
            </a:pPr>
            <a:r>
              <a:rPr lang="cs-CZ" dirty="0">
                <a:solidFill>
                  <a:srgbClr val="004D86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CZ.02.3.68/0.0/0.0/16_032/0008271</a:t>
            </a:r>
          </a:p>
        </p:txBody>
      </p:sp>
    </p:spTree>
    <p:extLst>
      <p:ext uri="{BB962C8B-B14F-4D97-AF65-F5344CB8AC3E}">
        <p14:creationId xmlns:p14="http://schemas.microsoft.com/office/powerpoint/2010/main" val="227670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1O. Jsme přirození a skvělí badatelé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Děti jsou modelovým příkladem učení: ve svém prostředí nejsou pasivní, ale aktivně jej pozorují, zkoumají, vyvozují závěry</a:t>
            </a:r>
          </a:p>
          <a:p>
            <a:r>
              <a:rPr lang="cs-CZ" dirty="0" smtClean="0"/>
              <a:t>Některé části mozku tomuto „vědeckému“ přístupu ke světu přímo nahrávají</a:t>
            </a:r>
            <a:r>
              <a:rPr lang="en-US" dirty="0" smtClean="0"/>
              <a:t>&gt; </a:t>
            </a:r>
            <a:r>
              <a:rPr lang="en-US" dirty="0" err="1" smtClean="0"/>
              <a:t>konkr</a:t>
            </a:r>
            <a:r>
              <a:rPr lang="cs-CZ" dirty="0" err="1" smtClean="0"/>
              <a:t>étně</a:t>
            </a:r>
            <a:r>
              <a:rPr lang="cs-CZ" dirty="0" smtClean="0"/>
              <a:t> pravá </a:t>
            </a:r>
            <a:r>
              <a:rPr lang="cs-CZ" dirty="0" err="1" smtClean="0"/>
              <a:t>prefrontální</a:t>
            </a:r>
            <a:r>
              <a:rPr lang="cs-CZ" dirty="0" smtClean="0"/>
              <a:t> kůra testuje hypotézy a vede ke změnám</a:t>
            </a:r>
          </a:p>
          <a:p>
            <a:r>
              <a:rPr lang="cs-CZ" dirty="0" smtClean="0"/>
              <a:t>Díky tzv. „zrcadlovým neuronům“ (jsou rozesety v celém mozku) dokážeme skvěle rozeznávat a napodobovat chování jiných</a:t>
            </a:r>
          </a:p>
          <a:p>
            <a:endParaRPr lang="cs-CZ" dirty="0" smtClean="0"/>
          </a:p>
          <a:p>
            <a:r>
              <a:rPr lang="cs-CZ" dirty="0" smtClean="0"/>
              <a:t>Vzdělávací prostředí musí nabízet dostatek příležitostí k vlastnímu bádání a zkoumání, tak aby si děti na věci pokud možno přicházely samy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7262948" y="611029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cs-CZ" dirty="0">
                <a:solidFill>
                  <a:srgbClr val="004D86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Klíče k úspěšnému učení</a:t>
            </a:r>
          </a:p>
          <a:p>
            <a:pPr algn="ctr"/>
            <a:r>
              <a:rPr lang="cs-CZ" dirty="0">
                <a:solidFill>
                  <a:srgbClr val="004D86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CZ.02.3.68/0.0/0.0/16_032/0008271</a:t>
            </a:r>
          </a:p>
        </p:txBody>
      </p:sp>
    </p:spTree>
    <p:extLst>
      <p:ext uri="{BB962C8B-B14F-4D97-AF65-F5344CB8AC3E}">
        <p14:creationId xmlns:p14="http://schemas.microsoft.com/office/powerpoint/2010/main" val="380432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 smtClean="0"/>
              <a:t>Pokud byste chtěli vytvořit učební prostředí naprosto </a:t>
            </a:r>
            <a:r>
              <a:rPr lang="cs-CZ" b="1" i="1" dirty="0" smtClean="0"/>
              <a:t>nevhodné </a:t>
            </a:r>
            <a:r>
              <a:rPr lang="cs-CZ" i="1" dirty="0" smtClean="0"/>
              <a:t>pro využití schopností mozku, nejspíš byste navrhli něco </a:t>
            </a:r>
            <a:r>
              <a:rPr lang="cs-CZ" i="1" smtClean="0"/>
              <a:t>podobného školní </a:t>
            </a:r>
            <a:r>
              <a:rPr lang="cs-CZ" i="1" dirty="0" smtClean="0"/>
              <a:t>třídě.</a:t>
            </a:r>
          </a:p>
          <a:p>
            <a:pPr marL="0" indent="0" algn="r">
              <a:buNone/>
            </a:pPr>
            <a:r>
              <a:rPr lang="cs-CZ" dirty="0" smtClean="0"/>
              <a:t>Dr. John Medina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7167154" y="604136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cs-CZ" dirty="0">
                <a:solidFill>
                  <a:srgbClr val="004D86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Klíče k úspěšnému učení</a:t>
            </a:r>
          </a:p>
          <a:p>
            <a:pPr algn="ctr">
              <a:spcAft>
                <a:spcPts val="0"/>
              </a:spcAft>
            </a:pPr>
            <a:r>
              <a:rPr lang="cs-CZ" dirty="0">
                <a:solidFill>
                  <a:srgbClr val="004D86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CZ.02.3.68/0.0/0.0/16_032/0008271</a:t>
            </a:r>
          </a:p>
        </p:txBody>
      </p:sp>
    </p:spTree>
    <p:extLst>
      <p:ext uri="{BB962C8B-B14F-4D97-AF65-F5344CB8AC3E}">
        <p14:creationId xmlns:p14="http://schemas.microsoft.com/office/powerpoint/2010/main" val="72377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99305" y="2335369"/>
            <a:ext cx="8596668" cy="1320800"/>
          </a:xfrm>
        </p:spPr>
        <p:txBody>
          <a:bodyPr/>
          <a:lstStyle/>
          <a:p>
            <a:r>
              <a:rPr lang="cs-CZ" dirty="0" smtClean="0"/>
              <a:t>Formativní hodnocení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7323909" y="621166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cs-CZ" dirty="0">
                <a:solidFill>
                  <a:srgbClr val="004D86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Klíče k úspěšnému učení</a:t>
            </a:r>
          </a:p>
          <a:p>
            <a:pPr algn="ctr"/>
            <a:r>
              <a:rPr lang="cs-CZ" dirty="0">
                <a:solidFill>
                  <a:srgbClr val="004D86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CZ.02.3.68/0.0/0.0/16_032/0008271</a:t>
            </a:r>
          </a:p>
        </p:txBody>
      </p:sp>
    </p:spTree>
    <p:extLst>
      <p:ext uri="{BB962C8B-B14F-4D97-AF65-F5344CB8AC3E}">
        <p14:creationId xmlns:p14="http://schemas.microsoft.com/office/powerpoint/2010/main" val="25287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Premisa 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Klíčová úloha hodnocení spočívá v tom, že je zpětnovazebnou informací </a:t>
            </a:r>
            <a:r>
              <a:rPr lang="cs-CZ" i="1" dirty="0" smtClean="0"/>
              <a:t>pro samotného žáka.</a:t>
            </a:r>
            <a:r>
              <a:rPr lang="cs-CZ" dirty="0" smtClean="0"/>
              <a:t> Z toho plyne, že žák má hodnocení rozumět tak, aby jeho prostřednictvím dokázal sám zlepšovat svou práci. Přitom se musí dozvědět dvě klíčové informace: 1) v čem je jeho práce vyhovující, resp. Méně vyhovující (kvalitativní složka hodnocení – kritérium); 2) do jaké míry je vyhovující (kvantitativní složka hodnocení: pořadí na nějaké škále, která porovnává úspěšnost výkonu buď s ohledem na stav populace nebo s ohledem na vývoj výkonů samotného žáka)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7323909" y="614512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cs-CZ" dirty="0">
                <a:solidFill>
                  <a:srgbClr val="004D86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Klíče k úspěšnému učení</a:t>
            </a:r>
          </a:p>
          <a:p>
            <a:pPr algn="ctr">
              <a:spcAft>
                <a:spcPts val="0"/>
              </a:spcAft>
            </a:pPr>
            <a:r>
              <a:rPr lang="cs-CZ" dirty="0">
                <a:solidFill>
                  <a:srgbClr val="004D86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CZ.02.3.68/0.0/0.0/16_032/0008271</a:t>
            </a:r>
          </a:p>
        </p:txBody>
      </p:sp>
    </p:spTree>
    <p:extLst>
      <p:ext uri="{BB962C8B-B14F-4D97-AF65-F5344CB8AC3E}">
        <p14:creationId xmlns:p14="http://schemas.microsoft.com/office/powerpoint/2010/main" val="241002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Vnější/vnitřní motivace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Psychologové jako </a:t>
            </a:r>
            <a:r>
              <a:rPr lang="cs-CZ" dirty="0" err="1" smtClean="0"/>
              <a:t>Harry</a:t>
            </a:r>
            <a:r>
              <a:rPr lang="cs-CZ" dirty="0" smtClean="0"/>
              <a:t> </a:t>
            </a:r>
            <a:r>
              <a:rPr lang="cs-CZ" dirty="0" err="1" smtClean="0"/>
              <a:t>Harlow</a:t>
            </a:r>
            <a:r>
              <a:rPr lang="cs-CZ" dirty="0" smtClean="0"/>
              <a:t> či Edward Deci si všimli, že vnější motivace (odměny a tresty) vedou k narušení výkonu, soustředění i zájmu</a:t>
            </a:r>
          </a:p>
          <a:p>
            <a:r>
              <a:rPr lang="cs-CZ" dirty="0" smtClean="0"/>
              <a:t>Zaměřují se naopak na vnitřní motivaci, kterou je možno nazývat též DRIVE (POHON)</a:t>
            </a:r>
          </a:p>
          <a:p>
            <a:r>
              <a:rPr lang="cs-CZ" dirty="0" smtClean="0"/>
              <a:t>V krátkodobém sledu může někdy dojít k zvýšení výkonu či učení, v dlouhodobém sledu ale vždycky k poklesu (podobenství s účinkem kofeinu)</a:t>
            </a:r>
          </a:p>
          <a:p>
            <a:r>
              <a:rPr lang="cs-CZ" dirty="0" smtClean="0"/>
              <a:t>Došli k závěru, že lidé mají niternou touho učit se, řešit problémy, objevovat, prohlubovat své znalosti</a:t>
            </a:r>
          </a:p>
          <a:p>
            <a:r>
              <a:rPr lang="cs-CZ" dirty="0" smtClean="0"/>
              <a:t>Tento DRIVE je ale křehkou silou, která pro svůj rozkvět potřebuje vhodné prostředí (viz </a:t>
            </a:r>
            <a:r>
              <a:rPr lang="cs-CZ" i="1" dirty="0" smtClean="0"/>
              <a:t>připravené prostředí)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7132320" y="621166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cs-CZ" dirty="0">
                <a:solidFill>
                  <a:srgbClr val="004D86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Klíče k úspěšnému učení</a:t>
            </a:r>
          </a:p>
          <a:p>
            <a:pPr algn="ctr">
              <a:spcAft>
                <a:spcPts val="0"/>
              </a:spcAft>
            </a:pPr>
            <a:r>
              <a:rPr lang="cs-CZ" dirty="0">
                <a:solidFill>
                  <a:srgbClr val="004D86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CZ.02.3.68/0.0/0.0/16_032/0008271</a:t>
            </a:r>
          </a:p>
        </p:txBody>
      </p:sp>
    </p:spTree>
    <p:extLst>
      <p:ext uri="{BB962C8B-B14F-4D97-AF65-F5344CB8AC3E}">
        <p14:creationId xmlns:p14="http://schemas.microsoft.com/office/powerpoint/2010/main" val="170640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Číselné 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Když používáme číselné hodnocení (škálu známek, procenta, body) primárně </a:t>
            </a:r>
            <a:r>
              <a:rPr lang="cs-CZ" i="1" dirty="0" smtClean="0"/>
              <a:t>rozlišujeme</a:t>
            </a:r>
            <a:r>
              <a:rPr lang="cs-CZ" dirty="0" smtClean="0"/>
              <a:t>, kdo je lepší a kdo horší – sociální vztahová norma</a:t>
            </a:r>
          </a:p>
          <a:p>
            <a:r>
              <a:rPr lang="cs-CZ" dirty="0" smtClean="0"/>
              <a:t>Číselné hodnocení posiluje vzájemné porovnávání mezi žáky</a:t>
            </a:r>
          </a:p>
          <a:p>
            <a:r>
              <a:rPr lang="cs-CZ" dirty="0" smtClean="0"/>
              <a:t>Individuální vztahová norma, kdy výkon žáka je porovnáván s jeho předchozím výkonem se v našich školách používá výjimečně (např. u žáka s odlišným mateřským jazykem)</a:t>
            </a:r>
          </a:p>
          <a:p>
            <a:endParaRPr lang="cs-CZ" dirty="0" smtClean="0"/>
          </a:p>
          <a:p>
            <a:r>
              <a:rPr lang="cs-CZ" dirty="0" smtClean="0"/>
              <a:t>Pokud chceme hodnotit formativně, je nutno něco významného přidat – </a:t>
            </a:r>
            <a:r>
              <a:rPr lang="cs-CZ" i="1" dirty="0" smtClean="0"/>
              <a:t>informovat žáky o tom, co se naučili, co se ještě nenaučili a poradit, jak se učit dál.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7297783" y="621166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cs-CZ" dirty="0">
                <a:solidFill>
                  <a:srgbClr val="004D86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Klíče k úspěšnému učení</a:t>
            </a:r>
          </a:p>
          <a:p>
            <a:pPr algn="ctr"/>
            <a:r>
              <a:rPr lang="cs-CZ" dirty="0">
                <a:solidFill>
                  <a:srgbClr val="004D86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CZ.02.3.68/0.0/0.0/16_032/0008271</a:t>
            </a:r>
          </a:p>
        </p:txBody>
      </p:sp>
    </p:spTree>
    <p:extLst>
      <p:ext uri="{BB962C8B-B14F-4D97-AF65-F5344CB8AC3E}">
        <p14:creationId xmlns:p14="http://schemas.microsoft.com/office/powerpoint/2010/main" val="368925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Známka a motivace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Bez odpovídajícího popisu výkonu na základě kritérií nejsou známky formativní.</a:t>
            </a:r>
          </a:p>
          <a:p>
            <a:r>
              <a:rPr lang="cs-CZ" dirty="0" smtClean="0"/>
              <a:t>Výborná známka může vzbuzovat falešný pocit, že žák už vše umí a dál se nemusí nic učit.</a:t>
            </a:r>
          </a:p>
          <a:p>
            <a:r>
              <a:rPr lang="cs-CZ" dirty="0" smtClean="0"/>
              <a:t>U horších známek se vnější motivace bojovat za lepší známky přeceňuje. Oslabuje se s věkem.</a:t>
            </a:r>
          </a:p>
          <a:p>
            <a:r>
              <a:rPr lang="cs-CZ" dirty="0" smtClean="0"/>
              <a:t>Nevede žáky k dovednosti poskytovat zpětnou vazbu ostatním či sám sobě (klíčové kompetence)</a:t>
            </a:r>
          </a:p>
          <a:p>
            <a:r>
              <a:rPr lang="cs-CZ" dirty="0" smtClean="0"/>
              <a:t>Známka motivuje jen část žáků, kteří mají vysokou tzv. výkonovou motivaci – záleží jim na tom, aby podali vysoký (tj. známkou vyjádřený) výkon. Současně však mají takoví žáci velkou obavu z neúspěchu, která se může projevit i v tendenci se za každou cenu neúspěchu vyhnout (Pavelková, 2002)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7332617" y="621166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cs-CZ" dirty="0">
                <a:solidFill>
                  <a:srgbClr val="004D86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Klíče k úspěšnému učení</a:t>
            </a:r>
          </a:p>
          <a:p>
            <a:pPr algn="ctr">
              <a:spcAft>
                <a:spcPts val="0"/>
              </a:spcAft>
            </a:pPr>
            <a:r>
              <a:rPr lang="cs-CZ" dirty="0">
                <a:solidFill>
                  <a:srgbClr val="004D86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CZ.02.3.68/0.0/0.0/16_032/0008271</a:t>
            </a:r>
          </a:p>
        </p:txBody>
      </p:sp>
    </p:spTree>
    <p:extLst>
      <p:ext uri="{BB962C8B-B14F-4D97-AF65-F5344CB8AC3E}">
        <p14:creationId xmlns:p14="http://schemas.microsoft.com/office/powerpoint/2010/main" val="103350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Formativní 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Poskytuje relevantní informace pro pokroky žáka v učení</a:t>
            </a:r>
          </a:p>
          <a:p>
            <a:r>
              <a:rPr lang="cs-CZ" dirty="0" smtClean="0"/>
              <a:t>Žák vnímá učitele méně jako autoritu, která jej posuzuje, více jako pomocníka při učení. Přebírá tak odpovědnost za své učení, v případě neúspěchu tolik nesvaluje odpovědnost na jiné, uvědomuje si, v čem byl jeho výkon nedokonalý a jak jej zlepšit.</a:t>
            </a:r>
          </a:p>
          <a:p>
            <a:r>
              <a:rPr lang="cs-CZ" dirty="0" smtClean="0"/>
              <a:t>Hodnotící soudy by měly být formulovány z pohledu samotné snahy žáka vylepšovat svůj výkon. Tento přístup zaměřený na součinnost silně oslabuje emoční dopady hodnocení.</a:t>
            </a:r>
          </a:p>
          <a:p>
            <a:r>
              <a:rPr lang="cs-CZ" dirty="0" smtClean="0"/>
              <a:t>FH je i regulérním cílem výuky: žáci se učí přijímat hodnocení jinou osobou, hodnotit ostatní i sami sebe</a:t>
            </a:r>
          </a:p>
          <a:p>
            <a:r>
              <a:rPr lang="cs-CZ" dirty="0" smtClean="0"/>
              <a:t>Všichni žáci dosahují lepších vzdělávacích výsledků</a:t>
            </a:r>
          </a:p>
          <a:p>
            <a:r>
              <a:rPr lang="cs-CZ" dirty="0" smtClean="0"/>
              <a:t>Vytváří klima podporující učení.</a:t>
            </a:r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7297783" y="604136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cs-CZ" dirty="0">
                <a:solidFill>
                  <a:srgbClr val="004D86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Klíče k úspěšnému učení</a:t>
            </a:r>
          </a:p>
          <a:p>
            <a:pPr algn="ctr"/>
            <a:r>
              <a:rPr lang="cs-CZ" dirty="0">
                <a:solidFill>
                  <a:srgbClr val="004D86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CZ.02.3.68/0.0/0.0/16_032/0008271</a:t>
            </a:r>
          </a:p>
        </p:txBody>
      </p:sp>
    </p:spTree>
    <p:extLst>
      <p:ext uri="{BB962C8B-B14F-4D97-AF65-F5344CB8AC3E}">
        <p14:creationId xmlns:p14="http://schemas.microsoft.com/office/powerpoint/2010/main" val="211262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Heteronomní a autonomní 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Heteronomní: hodnocení v rukou učitele</a:t>
            </a:r>
          </a:p>
          <a:p>
            <a:r>
              <a:rPr lang="cs-CZ" dirty="0" smtClean="0"/>
              <a:t>Autonomní: vrstevnické hodnocení, sebehodnocení</a:t>
            </a:r>
          </a:p>
          <a:p>
            <a:r>
              <a:rPr lang="cs-CZ" dirty="0" smtClean="0"/>
              <a:t>Jde o </a:t>
            </a:r>
            <a:r>
              <a:rPr lang="cs-CZ" i="1" dirty="0" smtClean="0"/>
              <a:t>vztah a proporci </a:t>
            </a:r>
            <a:r>
              <a:rPr lang="cs-CZ" dirty="0" smtClean="0"/>
              <a:t>mezi autonomií a heteronomií. Při heteronomním hodnocení učitel přináší do hodnocení svou </a:t>
            </a:r>
            <a:r>
              <a:rPr lang="cs-CZ" i="1" dirty="0" smtClean="0"/>
              <a:t>znalost obsahu</a:t>
            </a:r>
            <a:r>
              <a:rPr lang="cs-CZ" dirty="0" smtClean="0"/>
              <a:t>, ale smysl a cíl hodnocení je v tom, aby se žák sám naučil hodnotit.</a:t>
            </a:r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7323909" y="621166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cs-CZ" dirty="0">
                <a:solidFill>
                  <a:srgbClr val="004D86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Klíče k úspěšnému učení</a:t>
            </a:r>
          </a:p>
          <a:p>
            <a:pPr algn="ctr">
              <a:spcAft>
                <a:spcPts val="0"/>
              </a:spcAft>
            </a:pPr>
            <a:r>
              <a:rPr lang="cs-CZ" dirty="0">
                <a:solidFill>
                  <a:srgbClr val="004D86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CZ.02.3.68/0.0/0.0/16_032/0008271</a:t>
            </a:r>
          </a:p>
        </p:txBody>
      </p:sp>
    </p:spTree>
    <p:extLst>
      <p:ext uri="{BB962C8B-B14F-4D97-AF65-F5344CB8AC3E}">
        <p14:creationId xmlns:p14="http://schemas.microsoft.com/office/powerpoint/2010/main" val="405746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Explicitní, srozumitelné vyjádření cílů významně podporuje učení žáků</a:t>
            </a:r>
          </a:p>
          <a:p>
            <a:r>
              <a:rPr lang="cs-CZ" dirty="0" smtClean="0"/>
              <a:t>Orientují žáky v učivu</a:t>
            </a:r>
          </a:p>
          <a:p>
            <a:r>
              <a:rPr lang="cs-CZ" dirty="0" smtClean="0"/>
              <a:t>Zvyšují pocit zodpovědnosti žáka za vlastní proces učení</a:t>
            </a:r>
          </a:p>
          <a:p>
            <a:r>
              <a:rPr lang="cs-CZ" dirty="0" smtClean="0"/>
              <a:t>Jsou východiskem pro formulaci kritérií pro hodnocení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7210697" y="604136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cs-CZ" dirty="0">
                <a:solidFill>
                  <a:srgbClr val="004D86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Klíče k úspěšnému učení</a:t>
            </a:r>
          </a:p>
          <a:p>
            <a:pPr algn="ctr"/>
            <a:r>
              <a:rPr lang="cs-CZ" dirty="0">
                <a:solidFill>
                  <a:srgbClr val="004D86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CZ.02.3.68/0.0/0.0/16_032/0008271</a:t>
            </a:r>
          </a:p>
        </p:txBody>
      </p:sp>
    </p:spTree>
    <p:extLst>
      <p:ext uri="{BB962C8B-B14F-4D97-AF65-F5344CB8AC3E}">
        <p14:creationId xmlns:p14="http://schemas.microsoft.com/office/powerpoint/2010/main" val="177743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Kritéria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Obsahuje polaritu</a:t>
            </a:r>
          </a:p>
          <a:p>
            <a:r>
              <a:rPr lang="cs-CZ" dirty="0" smtClean="0"/>
              <a:t>Proto je třeba dílčí kritéria/deskriptory či indikátory</a:t>
            </a:r>
          </a:p>
          <a:p>
            <a:r>
              <a:rPr lang="cs-CZ" dirty="0" smtClean="0"/>
              <a:t>Výkon žáka vymezujeme k zadaným kritériím (vs. Sociální vztahová norma)</a:t>
            </a:r>
          </a:p>
          <a:p>
            <a:r>
              <a:rPr lang="cs-CZ" dirty="0" smtClean="0"/>
              <a:t>Žáci hodnocení založené na kritériích považují za přínosné</a:t>
            </a:r>
          </a:p>
          <a:p>
            <a:r>
              <a:rPr lang="cs-CZ" dirty="0" smtClean="0"/>
              <a:t>Výzkumy prokazují pozitivní dopady na výuku</a:t>
            </a:r>
          </a:p>
          <a:p>
            <a:r>
              <a:rPr lang="cs-CZ" dirty="0" smtClean="0"/>
              <a:t>Pomáhá hledat silné stránky v žákově výkonu, upozorňuje na slabé stránky</a:t>
            </a:r>
          </a:p>
          <a:p>
            <a:r>
              <a:rPr lang="cs-CZ" dirty="0" smtClean="0"/>
              <a:t>Zmírňují subjektivitu hodnocení</a:t>
            </a:r>
          </a:p>
          <a:p>
            <a:r>
              <a:rPr lang="cs-CZ" dirty="0" smtClean="0"/>
              <a:t>Účelem kritérií při FH je dovést žáka ke zvládnutí úkolu</a:t>
            </a:r>
          </a:p>
          <a:p>
            <a:r>
              <a:rPr lang="cs-CZ" dirty="0" smtClean="0"/>
              <a:t>Do tvorby kritérií je možné </a:t>
            </a:r>
            <a:r>
              <a:rPr lang="cs-CZ" smtClean="0"/>
              <a:t>zahrnout žáky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7254240" y="621166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cs-CZ" dirty="0">
                <a:solidFill>
                  <a:srgbClr val="004D86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Klíče k úspěšnému učení</a:t>
            </a:r>
          </a:p>
          <a:p>
            <a:pPr algn="ctr">
              <a:spcAft>
                <a:spcPts val="0"/>
              </a:spcAft>
            </a:pPr>
            <a:r>
              <a:rPr lang="cs-CZ" dirty="0">
                <a:solidFill>
                  <a:srgbClr val="004D86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CZ.02.3.68/0.0/0.0/16_032/0008271</a:t>
            </a:r>
          </a:p>
        </p:txBody>
      </p:sp>
    </p:spTree>
    <p:extLst>
      <p:ext uri="{BB962C8B-B14F-4D97-AF65-F5344CB8AC3E}">
        <p14:creationId xmlns:p14="http://schemas.microsoft.com/office/powerpoint/2010/main" val="67819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Zpětná vazba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jádrem FH</a:t>
            </a:r>
          </a:p>
          <a:p>
            <a:r>
              <a:rPr lang="cs-CZ" dirty="0" smtClean="0"/>
              <a:t>Reakce na výkon</a:t>
            </a:r>
          </a:p>
          <a:p>
            <a:r>
              <a:rPr lang="cs-CZ" dirty="0" smtClean="0"/>
              <a:t>Je to poznatek vyložený ze zpětného pohledu na činnost s cílem ji zlepšit</a:t>
            </a:r>
          </a:p>
          <a:p>
            <a:r>
              <a:rPr lang="cs-CZ" dirty="0" smtClean="0"/>
              <a:t>Umožňuje rozhodování</a:t>
            </a:r>
          </a:p>
          <a:p>
            <a:r>
              <a:rPr lang="cs-CZ" dirty="0" smtClean="0"/>
              <a:t>Může mít různou podobu – jednoduchý signál, či obsáhlý slovní komentář</a:t>
            </a:r>
          </a:p>
          <a:p>
            <a:r>
              <a:rPr lang="cs-CZ" dirty="0" smtClean="0"/>
              <a:t>Okamžitá či s časovou prodlevou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7280365" y="604136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cs-CZ" dirty="0">
                <a:solidFill>
                  <a:srgbClr val="004D86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Klíče k úspěšnému učení</a:t>
            </a:r>
          </a:p>
          <a:p>
            <a:pPr algn="ctr"/>
            <a:r>
              <a:rPr lang="cs-CZ" dirty="0">
                <a:solidFill>
                  <a:srgbClr val="004D86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CZ.02.3.68/0.0/0.0/16_032/0008271</a:t>
            </a:r>
          </a:p>
        </p:txBody>
      </p:sp>
    </p:spTree>
    <p:extLst>
      <p:ext uri="{BB962C8B-B14F-4D97-AF65-F5344CB8AC3E}">
        <p14:creationId xmlns:p14="http://schemas.microsoft.com/office/powerpoint/2010/main" val="218652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Informativní zpětná vazba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Informuje o průběhu a výsledcích učení vzhledem k nějakému vzdělávacímu cíli </a:t>
            </a:r>
          </a:p>
          <a:p>
            <a:r>
              <a:rPr lang="cs-CZ" dirty="0" smtClean="0"/>
              <a:t>Má navést žáka k cíli</a:t>
            </a:r>
          </a:p>
          <a:p>
            <a:r>
              <a:rPr lang="cs-CZ" dirty="0" smtClean="0"/>
              <a:t>Řada zahraničních výzkumů, které porovnávaly známkování a slovní hodnocení, jednoznačně prokázala, že pokud je žákům poskytována informativní zpětná vazba, signifikantně to zlepšuje jejich přístup k </a:t>
            </a:r>
            <a:r>
              <a:rPr lang="cs-CZ" dirty="0" err="1" smtClean="0"/>
              <a:t>uční</a:t>
            </a:r>
            <a:r>
              <a:rPr lang="cs-CZ" dirty="0" smtClean="0"/>
              <a:t> i výsledky vzdělávání (</a:t>
            </a:r>
            <a:r>
              <a:rPr lang="cs-CZ" dirty="0" err="1" smtClean="0"/>
              <a:t>Butler</a:t>
            </a:r>
            <a:r>
              <a:rPr lang="cs-CZ" dirty="0" smtClean="0"/>
              <a:t>, 1988 a další in William, 2011).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7210697" y="611029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cs-CZ" dirty="0">
                <a:solidFill>
                  <a:srgbClr val="004D86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Klíče k úspěšnému učení</a:t>
            </a:r>
          </a:p>
          <a:p>
            <a:pPr algn="ctr">
              <a:spcAft>
                <a:spcPts val="0"/>
              </a:spcAft>
            </a:pPr>
            <a:r>
              <a:rPr lang="cs-CZ" dirty="0">
                <a:solidFill>
                  <a:srgbClr val="004D86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CZ.02.3.68/0.0/0.0/16_032/0008271</a:t>
            </a:r>
          </a:p>
        </p:txBody>
      </p:sp>
    </p:spTree>
    <p:extLst>
      <p:ext uri="{BB962C8B-B14F-4D97-AF65-F5344CB8AC3E}">
        <p14:creationId xmlns:p14="http://schemas.microsoft.com/office/powerpoint/2010/main" val="183960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Jako forma </a:t>
            </a:r>
            <a:r>
              <a:rPr lang="cs-CZ" dirty="0" err="1" smtClean="0"/>
              <a:t>sumativního</a:t>
            </a:r>
            <a:r>
              <a:rPr lang="cs-CZ" dirty="0" smtClean="0"/>
              <a:t> hodnocení deformuje realizované kurikulum – učitelé věnují více času učivu, </a:t>
            </a:r>
            <a:r>
              <a:rPr lang="cs-CZ" dirty="0"/>
              <a:t>z</a:t>
            </a:r>
            <a:r>
              <a:rPr lang="cs-CZ" dirty="0" smtClean="0"/>
              <a:t>nalostem a dovednostem, které jsou testovány. </a:t>
            </a:r>
          </a:p>
          <a:p>
            <a:r>
              <a:rPr lang="cs-CZ" dirty="0" smtClean="0"/>
              <a:t>Zaměření na výsledek nikoliv na samotný proces učení</a:t>
            </a:r>
          </a:p>
        </p:txBody>
      </p:sp>
      <p:sp>
        <p:nvSpPr>
          <p:cNvPr id="4" name="Obdélník 3"/>
          <p:cNvSpPr/>
          <p:nvPr/>
        </p:nvSpPr>
        <p:spPr>
          <a:xfrm>
            <a:off x="7088777" y="604136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cs-CZ" dirty="0">
                <a:solidFill>
                  <a:srgbClr val="004D86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Klíče k úspěšnému učení</a:t>
            </a:r>
          </a:p>
          <a:p>
            <a:pPr algn="ctr"/>
            <a:r>
              <a:rPr lang="cs-CZ" dirty="0">
                <a:solidFill>
                  <a:srgbClr val="004D86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CZ.02.3.68/0.0/0.0/16_032/0008271</a:t>
            </a:r>
          </a:p>
        </p:txBody>
      </p:sp>
    </p:spTree>
    <p:extLst>
      <p:ext uri="{BB962C8B-B14F-4D97-AF65-F5344CB8AC3E}">
        <p14:creationId xmlns:p14="http://schemas.microsoft.com/office/powerpoint/2010/main" val="103196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45459"/>
          </a:xfrm>
        </p:spPr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255059"/>
            <a:ext cx="8596668" cy="3880773"/>
          </a:xfrm>
        </p:spPr>
        <p:txBody>
          <a:bodyPr>
            <a:normAutofit/>
          </a:bodyPr>
          <a:lstStyle/>
          <a:p>
            <a:r>
              <a:rPr lang="cs-CZ" dirty="0"/>
              <a:t>Z analýz dopadů plošného testování vyplývá, že „pro trvalé zlepšení výsledků je důležité se zaměřit na proces vyučování a učení a zdokonalit hodnocení, které probíhá přímo ve třídě. Hodnocení musí být tedy integrální součástí učení, musí bezprostředně reagovat na žákovy výkony a mělo by poskytovat kvalitní informaci o vědomostech a dovednostech každého žáka i o způsobu jeho myšlení tak, aby bylo možné přizpůsobovat výuku jeho potřebám (Straková a Slavík, 2013)</a:t>
            </a:r>
          </a:p>
          <a:p>
            <a:r>
              <a:rPr lang="cs-CZ" dirty="0" smtClean="0"/>
              <a:t>Jedním ze základních cílů Strategie vzdělávací politiky ČR do roku 2020 (2014) je modernizovat systém hodnocení na úrovni dítěte, žáka a studenta. Znamená to větší důraz na FH, které je provázané se sledováním individuálního pokroku žáků.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7045620" y="612306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cs-CZ" dirty="0">
                <a:solidFill>
                  <a:srgbClr val="004D86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Klíče k úspěšnému učení</a:t>
            </a:r>
          </a:p>
          <a:p>
            <a:pPr algn="ctr">
              <a:spcAft>
                <a:spcPts val="0"/>
              </a:spcAft>
            </a:pPr>
            <a:r>
              <a:rPr lang="cs-CZ" dirty="0">
                <a:solidFill>
                  <a:srgbClr val="004D86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CZ.02.3.68/0.0/0.0/16_032/0008271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916" y="4848941"/>
            <a:ext cx="4610100" cy="102870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5620" y="5043028"/>
            <a:ext cx="1218428" cy="682319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5996" y="5135832"/>
            <a:ext cx="1520008" cy="496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0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Tradiční systém odměn a trestů často vede ke snížení motivace a výkonnosti, potlačuje kreativitu, podporuje nemorální chování a krátkozrakost našeho myšlení</a:t>
            </a:r>
          </a:p>
          <a:p>
            <a:r>
              <a:rPr lang="cs-CZ" dirty="0" smtClean="0"/>
              <a:t>Vnitřně motivovaná činnost naopak vede k uspokojení z činnosti samotné – to vede k etičtějšímu chování a celkové lepší duševní i fyzické pohodě</a:t>
            </a:r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7167154" y="621166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cs-CZ" dirty="0">
                <a:solidFill>
                  <a:srgbClr val="004D86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Klíče k úspěšnému učení</a:t>
            </a:r>
          </a:p>
          <a:p>
            <a:pPr algn="ctr"/>
            <a:r>
              <a:rPr lang="cs-CZ" dirty="0">
                <a:solidFill>
                  <a:srgbClr val="004D86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CZ.02.3.68/0.0/0.0/16_032/0008271</a:t>
            </a:r>
          </a:p>
        </p:txBody>
      </p:sp>
    </p:spTree>
    <p:extLst>
      <p:ext uri="{BB962C8B-B14F-4D97-AF65-F5344CB8AC3E}">
        <p14:creationId xmlns:p14="http://schemas.microsoft.com/office/powerpoint/2010/main" val="213027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Skutečné motivátory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Skutečnými motivátory by naopak měly být:</a:t>
            </a:r>
          </a:p>
          <a:p>
            <a:r>
              <a:rPr lang="cs-CZ" dirty="0" smtClean="0"/>
              <a:t>1. </a:t>
            </a:r>
            <a:r>
              <a:rPr lang="cs-CZ" i="1" dirty="0" smtClean="0"/>
              <a:t>autonomie</a:t>
            </a:r>
            <a:r>
              <a:rPr lang="cs-CZ" dirty="0" smtClean="0"/>
              <a:t> – samostatnost, sebeřízení</a:t>
            </a:r>
          </a:p>
          <a:p>
            <a:r>
              <a:rPr lang="cs-CZ" dirty="0" smtClean="0"/>
              <a:t>2. </a:t>
            </a:r>
            <a:r>
              <a:rPr lang="cs-CZ" i="1" dirty="0" smtClean="0"/>
              <a:t>mistrovství </a:t>
            </a:r>
            <a:r>
              <a:rPr lang="cs-CZ" dirty="0" smtClean="0"/>
              <a:t>– touha po dokonalosti, obvykle začíná zážitkem „proudění“ (</a:t>
            </a:r>
            <a:r>
              <a:rPr lang="cs-CZ" dirty="0" err="1" smtClean="0"/>
              <a:t>flow</a:t>
            </a:r>
            <a:r>
              <a:rPr lang="cs-CZ" dirty="0" smtClean="0"/>
              <a:t>) – stav absolutního souladu mezi prováděnou činností a našimi schopnostmi (u dětí absolutní soustředění)</a:t>
            </a:r>
          </a:p>
          <a:p>
            <a:r>
              <a:rPr lang="cs-CZ" dirty="0" smtClean="0"/>
              <a:t>3. </a:t>
            </a:r>
            <a:r>
              <a:rPr lang="cs-CZ" i="1" dirty="0" smtClean="0"/>
              <a:t>smysl – </a:t>
            </a:r>
            <a:r>
              <a:rPr lang="cs-CZ" dirty="0" smtClean="0"/>
              <a:t>pracujeme pro blaho vyššího celku, něčeho, co nás přesahuje</a:t>
            </a:r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7132320" y="621166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cs-CZ" dirty="0">
                <a:solidFill>
                  <a:srgbClr val="004D86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Klíče k úspěšnému učení</a:t>
            </a:r>
          </a:p>
          <a:p>
            <a:pPr algn="ctr">
              <a:spcAft>
                <a:spcPts val="0"/>
              </a:spcAft>
            </a:pPr>
            <a:r>
              <a:rPr lang="cs-CZ" dirty="0">
                <a:solidFill>
                  <a:srgbClr val="004D86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CZ.02.3.68/0.0/0.0/16_032/0008271</a:t>
            </a:r>
          </a:p>
        </p:txBody>
      </p:sp>
    </p:spTree>
    <p:extLst>
      <p:ext uri="{BB962C8B-B14F-4D97-AF65-F5344CB8AC3E}">
        <p14:creationId xmlns:p14="http://schemas.microsoft.com/office/powerpoint/2010/main" val="397286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Nesoulad mezi vědeckými poznatky a praxí</a:t>
            </a:r>
          </a:p>
          <a:p>
            <a:r>
              <a:rPr lang="cs-CZ" dirty="0" smtClean="0"/>
              <a:t>Ke spokojenému životu a pro naplněný pracovní života musíme ze školy odstranit metodu odměn a trestů, která vede ke ztrátě zájmu o věc</a:t>
            </a:r>
          </a:p>
          <a:p>
            <a:r>
              <a:rPr lang="cs-CZ" dirty="0" smtClean="0"/>
              <a:t>Místo toho směřujeme ke standardizaci testů a studenty podplácíme</a:t>
            </a:r>
          </a:p>
          <a:p>
            <a:r>
              <a:rPr lang="cs-CZ" dirty="0" smtClean="0"/>
              <a:t>I domácí </a:t>
            </a:r>
            <a:r>
              <a:rPr lang="cs-CZ" i="1" dirty="0" smtClean="0"/>
              <a:t>úkol </a:t>
            </a:r>
            <a:r>
              <a:rPr lang="cs-CZ" dirty="0" smtClean="0"/>
              <a:t>lze přetvořit na domácí </a:t>
            </a:r>
            <a:r>
              <a:rPr lang="cs-CZ" i="1" dirty="0" smtClean="0"/>
              <a:t>učení </a:t>
            </a:r>
            <a:r>
              <a:rPr lang="cs-CZ" dirty="0" smtClean="0"/>
              <a:t>– smysluplné, s životem provázané zadání, neotřelý problém, skupinový projekt</a:t>
            </a:r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7210697" y="613641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cs-CZ" dirty="0">
                <a:solidFill>
                  <a:srgbClr val="004D86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Klíče k úspěšnému učení</a:t>
            </a:r>
          </a:p>
          <a:p>
            <a:pPr algn="ctr"/>
            <a:r>
              <a:rPr lang="cs-CZ" dirty="0">
                <a:solidFill>
                  <a:srgbClr val="004D86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CZ.02.3.68/0.0/0.0/16_032/0008271</a:t>
            </a:r>
          </a:p>
        </p:txBody>
      </p:sp>
    </p:spTree>
    <p:extLst>
      <p:ext uri="{BB962C8B-B14F-4D97-AF65-F5344CB8AC3E}">
        <p14:creationId xmlns:p14="http://schemas.microsoft.com/office/powerpoint/2010/main" val="415511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Známky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Mít dobré známky je často jediný cíl studentů</a:t>
            </a:r>
          </a:p>
          <a:p>
            <a:r>
              <a:rPr lang="cs-CZ" dirty="0" smtClean="0"/>
              <a:t>Toho lze nejlíp dosáhnout předkládáním očekávaných, vyžadovaných odpovědí  - z tohoto důvodu nemají známky nic společného s učením</a:t>
            </a:r>
          </a:p>
          <a:p>
            <a:r>
              <a:rPr lang="cs-CZ" dirty="0"/>
              <a:t>D</a:t>
            </a:r>
            <a:r>
              <a:rPr lang="cs-CZ" dirty="0" smtClean="0"/>
              <a:t>oporučuje se spíše sebehodnocení ve formě žebříčku toho, čeho chtějí studenti dosáhnout v určitém období a následném vlastním vyhodnocení tohoto žebříčku (pohovory, atd.)</a:t>
            </a:r>
          </a:p>
          <a:p>
            <a:r>
              <a:rPr lang="cs-CZ" dirty="0" smtClean="0"/>
              <a:t>Chvála je někdy jen další vnější odměnou a může zadusit vnitřní motivaci</a:t>
            </a:r>
          </a:p>
          <a:p>
            <a:r>
              <a:rPr lang="cs-CZ" dirty="0" smtClean="0"/>
              <a:t>Ve školách zaměřených na standardizované testy, známky a vnější odměny studenty nikdo nepřivádí k uvědomění si širších souvislostí – dítě ale musí vědět, proč se něco učí a jak je to spojeno se světem, ve kterém žije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7210697" y="613641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cs-CZ" dirty="0">
                <a:solidFill>
                  <a:srgbClr val="004D86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Klíče k úspěšnému učení</a:t>
            </a:r>
          </a:p>
          <a:p>
            <a:pPr algn="ctr">
              <a:spcAft>
                <a:spcPts val="0"/>
              </a:spcAft>
            </a:pPr>
            <a:r>
              <a:rPr lang="cs-CZ" dirty="0">
                <a:solidFill>
                  <a:srgbClr val="004D86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CZ.02.3.68/0.0/0.0/16_032/0008271</a:t>
            </a:r>
          </a:p>
        </p:txBody>
      </p:sp>
    </p:spTree>
    <p:extLst>
      <p:ext uri="{BB962C8B-B14F-4D97-AF65-F5344CB8AC3E}">
        <p14:creationId xmlns:p14="http://schemas.microsoft.com/office/powerpoint/2010/main" val="40469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Jako forma </a:t>
            </a:r>
            <a:r>
              <a:rPr lang="cs-CZ" dirty="0" err="1"/>
              <a:t>sumativního</a:t>
            </a:r>
            <a:r>
              <a:rPr lang="cs-CZ" dirty="0"/>
              <a:t> hodnocení deformuje realizované kurikulum – učitelé věnují více času učivu, znalostem a dovednostem, které jsou </a:t>
            </a:r>
            <a:r>
              <a:rPr lang="cs-CZ" dirty="0" smtClean="0"/>
              <a:t>testovány.</a:t>
            </a:r>
          </a:p>
          <a:p>
            <a:r>
              <a:rPr lang="cs-CZ" dirty="0" smtClean="0"/>
              <a:t>Zaměření </a:t>
            </a:r>
            <a:r>
              <a:rPr lang="cs-CZ" dirty="0"/>
              <a:t>na výsledek nikoliv na samotný proces učení</a:t>
            </a:r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7123612" y="611900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cs-CZ" dirty="0">
                <a:solidFill>
                  <a:srgbClr val="004D86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Klíče k úspěšnému učení</a:t>
            </a:r>
          </a:p>
          <a:p>
            <a:pPr algn="ctr"/>
            <a:r>
              <a:rPr lang="cs-CZ" dirty="0">
                <a:solidFill>
                  <a:srgbClr val="004D86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CZ.02.3.68/0.0/0.0/16_032/0008271</a:t>
            </a:r>
          </a:p>
        </p:txBody>
      </p:sp>
    </p:spTree>
    <p:extLst>
      <p:ext uri="{BB962C8B-B14F-4D97-AF65-F5344CB8AC3E}">
        <p14:creationId xmlns:p14="http://schemas.microsoft.com/office/powerpoint/2010/main" val="261453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Žák jako učitel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Nejlépe se učíme a svou znalost nejlépe konsolidujeme tím, že to zkoušíme učit druhé</a:t>
            </a:r>
          </a:p>
          <a:p>
            <a:r>
              <a:rPr lang="cs-CZ" dirty="0" smtClean="0"/>
              <a:t>Děti mohou učit své spolužáky, dělit se s nimi o tom, co už znají a umí</a:t>
            </a:r>
          </a:p>
          <a:p>
            <a:r>
              <a:rPr lang="cs-CZ" dirty="0" smtClean="0"/>
              <a:t>Učitel by měl o dětech vědět, co je baví, jaké jsou jejich záliby a využívat toho v průběhu školního roku</a:t>
            </a:r>
          </a:p>
          <a:p>
            <a:r>
              <a:rPr lang="cs-CZ" dirty="0" smtClean="0"/>
              <a:t>Všechny zmíněné aspekty úspěšně praktikuje </a:t>
            </a:r>
            <a:r>
              <a:rPr lang="cs-CZ" dirty="0" err="1" smtClean="0"/>
              <a:t>Montessori</a:t>
            </a:r>
            <a:r>
              <a:rPr lang="cs-CZ" dirty="0" smtClean="0"/>
              <a:t> pedagogika, kterou badatelé jako Daniel Pink či </a:t>
            </a:r>
            <a:r>
              <a:rPr lang="cs-CZ" dirty="0" err="1" smtClean="0"/>
              <a:t>Alfie</a:t>
            </a:r>
            <a:r>
              <a:rPr lang="cs-CZ" dirty="0" smtClean="0"/>
              <a:t> </a:t>
            </a:r>
            <a:r>
              <a:rPr lang="cs-CZ" dirty="0" err="1" smtClean="0"/>
              <a:t>Kohn</a:t>
            </a:r>
            <a:r>
              <a:rPr lang="cs-CZ" dirty="0" smtClean="0"/>
              <a:t> doporučují jako příklad uplatnění svého výzkumu v oblasti vzdělání</a:t>
            </a:r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7236822" y="612770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cs-CZ" dirty="0">
                <a:solidFill>
                  <a:srgbClr val="004D86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Klíče k úspěšnému učení</a:t>
            </a:r>
          </a:p>
          <a:p>
            <a:pPr algn="ctr">
              <a:spcAft>
                <a:spcPts val="0"/>
              </a:spcAft>
            </a:pPr>
            <a:r>
              <a:rPr lang="cs-CZ" dirty="0">
                <a:solidFill>
                  <a:srgbClr val="004D86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CZ.02.3.68/0.0/0.0/16_032/0008271</a:t>
            </a:r>
          </a:p>
        </p:txBody>
      </p:sp>
    </p:spTree>
    <p:extLst>
      <p:ext uri="{BB962C8B-B14F-4D97-AF65-F5344CB8AC3E}">
        <p14:creationId xmlns:p14="http://schemas.microsoft.com/office/powerpoint/2010/main" val="141930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356</TotalTime>
  <Words>2589</Words>
  <Application>Microsoft Office PowerPoint</Application>
  <PresentationFormat>Širokoúhlá obrazovka</PresentationFormat>
  <Paragraphs>267</Paragraphs>
  <Slides>39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7" baseType="lpstr">
      <vt:lpstr>Arial</vt:lpstr>
      <vt:lpstr>Calibri</vt:lpstr>
      <vt:lpstr>Cambria</vt:lpstr>
      <vt:lpstr>MS Mincho</vt:lpstr>
      <vt:lpstr>Times New Roman</vt:lpstr>
      <vt:lpstr>Trebuchet MS</vt:lpstr>
      <vt:lpstr>Wingdings 3</vt:lpstr>
      <vt:lpstr>Fazeta</vt:lpstr>
      <vt:lpstr>Motivace, mozek  a formativní hodnocení</vt:lpstr>
      <vt:lpstr>Motivace</vt:lpstr>
      <vt:lpstr>Vnější/vnitřní motivace</vt:lpstr>
      <vt:lpstr>Prezentace aplikace PowerPoint</vt:lpstr>
      <vt:lpstr>Skutečné motivátory</vt:lpstr>
      <vt:lpstr>Škola </vt:lpstr>
      <vt:lpstr>Známky</vt:lpstr>
      <vt:lpstr>Testování</vt:lpstr>
      <vt:lpstr>Žák jako učitel</vt:lpstr>
      <vt:lpstr>Hlasy odborníků</vt:lpstr>
      <vt:lpstr>Prezentace aplikace PowerPoint</vt:lpstr>
      <vt:lpstr>Mozek</vt:lpstr>
      <vt:lpstr>Triune Brain Trojjediný mozek </vt:lpstr>
      <vt:lpstr>Limbický systém</vt:lpstr>
      <vt:lpstr>Prefrontální kortex</vt:lpstr>
      <vt:lpstr>„Pravidla mozku“</vt:lpstr>
      <vt:lpstr>1. Pohyb</vt:lpstr>
      <vt:lpstr>2. Trojjediný mozek</vt:lpstr>
      <vt:lpstr>3. Každý mozek má jiná nervová propojení</vt:lpstr>
      <vt:lpstr>4. Nelze se nudit a být přitom pozorný</vt:lpstr>
      <vt:lpstr>5. Silné dojmy vedou k zapamatování</vt:lpstr>
      <vt:lpstr>6. Opakováním k trvalému zapamatování </vt:lpstr>
      <vt:lpstr>7. Mozek potřebuje odpočívat a spát</vt:lpstr>
      <vt:lpstr>8. Stres narušuje učení</vt:lpstr>
      <vt:lpstr>9. Stimulujte více smyslů</vt:lpstr>
      <vt:lpstr>1O. Jsme přirození a skvělí badatelé </vt:lpstr>
      <vt:lpstr>Prezentace aplikace PowerPoint</vt:lpstr>
      <vt:lpstr>Formativní hodnocení</vt:lpstr>
      <vt:lpstr>Premisa hodnocení</vt:lpstr>
      <vt:lpstr>Číselné hodnocení</vt:lpstr>
      <vt:lpstr>Známka a motivace</vt:lpstr>
      <vt:lpstr>Formativní hodnocení</vt:lpstr>
      <vt:lpstr>Heteronomní a autonomní hodnocení</vt:lpstr>
      <vt:lpstr>Cíle </vt:lpstr>
      <vt:lpstr>Kritéria</vt:lpstr>
      <vt:lpstr>Zpětná vazba</vt:lpstr>
      <vt:lpstr>Informativní zpětná vazba</vt:lpstr>
      <vt:lpstr>Testování</vt:lpstr>
      <vt:lpstr>Závěr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Formativní hodnocení ve výuce</dc:title>
  <dc:creator>Petra</dc:creator>
  <cp:lastModifiedBy>DK</cp:lastModifiedBy>
  <cp:revision>35</cp:revision>
  <dcterms:created xsi:type="dcterms:W3CDTF">2019-03-04T20:39:50Z</dcterms:created>
  <dcterms:modified xsi:type="dcterms:W3CDTF">2022-01-13T10:59:42Z</dcterms:modified>
  <cp:contentStatus/>
</cp:coreProperties>
</file>