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81" r:id="rId12"/>
    <p:sldId id="283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6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43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1983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360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108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869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717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2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73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0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67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4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2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30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62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5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3CD34-22FB-47C7-B06E-AD736D844B53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563644-BB42-463B-96E2-D51753991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95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eresta.cz/slovnik/pracovni-pame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7773" y="279898"/>
            <a:ext cx="7766936" cy="1646302"/>
          </a:xfrm>
        </p:spPr>
        <p:txBody>
          <a:bodyPr/>
          <a:lstStyle/>
          <a:p>
            <a:pPr algn="l"/>
            <a:r>
              <a:rPr lang="cs-CZ" b="1" dirty="0" smtClean="0"/>
              <a:t>Motivace, mozek </a:t>
            </a:r>
            <a:br>
              <a:rPr lang="cs-CZ" b="1" dirty="0" smtClean="0"/>
            </a:br>
            <a:r>
              <a:rPr lang="cs-CZ" b="1" dirty="0" smtClean="0"/>
              <a:t>a formativní hodnocení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3250" y="1967502"/>
            <a:ext cx="7766936" cy="158463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 </a:t>
            </a:r>
            <a:r>
              <a:rPr lang="cs-CZ" dirty="0" smtClean="0">
                <a:solidFill>
                  <a:schemeClr val="tx1"/>
                </a:solidFill>
              </a:rPr>
              <a:t>Autor: R</a:t>
            </a:r>
            <a:r>
              <a:rPr lang="cs-CZ" b="1" dirty="0" smtClean="0">
                <a:solidFill>
                  <a:schemeClr val="tx1"/>
                </a:solidFill>
              </a:rPr>
              <a:t>adek </a:t>
            </a:r>
            <a:r>
              <a:rPr lang="cs-CZ" b="1" dirty="0" smtClean="0">
                <a:solidFill>
                  <a:schemeClr val="tx1"/>
                </a:solidFill>
              </a:rPr>
              <a:t>Glabazňa, Ph.D.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Odborný metodik </a:t>
            </a: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p</a:t>
            </a:r>
            <a:r>
              <a:rPr lang="cs-CZ" b="1" dirty="0" smtClean="0">
                <a:solidFill>
                  <a:schemeClr val="tx1"/>
                </a:solidFill>
              </a:rPr>
              <a:t>rojektu Klíče k úspěšnému učení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Konference k projektu Klíče k úspěšnému učení 15.6.2019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02823" y="3593441"/>
            <a:ext cx="670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b="1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b="1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b="1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b="1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41" y="5006576"/>
            <a:ext cx="4610100" cy="1028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617" y="5272571"/>
            <a:ext cx="1520008" cy="49671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251" y="5132452"/>
            <a:ext cx="1218428" cy="68231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683725" y="4340673"/>
            <a:ext cx="3143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Pokud není uvedené jinak, použité fotografie a obrázky jsou dílem autora prezentace nebo jsou použité z volně dostupných databází</a:t>
            </a: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Hlasy odborníků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Harvardský teoretik učení </a:t>
            </a:r>
            <a:r>
              <a:rPr lang="cs-CZ" dirty="0" err="1"/>
              <a:t>Jerome</a:t>
            </a:r>
            <a:r>
              <a:rPr lang="cs-CZ" dirty="0"/>
              <a:t> </a:t>
            </a:r>
            <a:r>
              <a:rPr lang="cs-CZ" dirty="0" err="1"/>
              <a:t>Bruner</a:t>
            </a:r>
            <a:r>
              <a:rPr lang="cs-CZ" dirty="0"/>
              <a:t> rád hovořil o roli učitele jako o pomoci žákům nastavit mysl tak, aby vzdělávání chápali a cítili jako proces objevování, nikoli jako proces učení se o něčem. V takovém nastavení mysli pak dítě své vlastní úspěchy i neúspěchy nezažívá jako odměnu a trest, ale jako informaci, se kterou dále pracuje. Ze strany učitele a rodičů to ovšem vyžaduje důraz na úkol samotný (tedy obsah), nikoli výkon </a:t>
            </a:r>
            <a:r>
              <a:rPr lang="cs-CZ" dirty="0" smtClean="0"/>
              <a:t>dítěte</a:t>
            </a:r>
          </a:p>
          <a:p>
            <a:r>
              <a:rPr lang="cs-CZ" dirty="0"/>
              <a:t>Vynikající americký psycholog a pedagog Edward Deci, který svůj profesní život zasvětil otázkám lidské motivace, pracuje s ústřední myšlenkou, že ,,jestliže se děti učí proto, aby dostaly odměnu nebo uspokojily požadavky učitele, možná se stanou premianty, ale nebudou své vědomosti schopny přeměnit ve flexibilní a užitečné kognitivní struktury." (Deci, E. </a:t>
            </a:r>
            <a:r>
              <a:rPr lang="cs-CZ" dirty="0" err="1"/>
              <a:t>Intrinsic</a:t>
            </a:r>
            <a:r>
              <a:rPr lang="cs-CZ" dirty="0"/>
              <a:t> </a:t>
            </a:r>
            <a:r>
              <a:rPr lang="cs-CZ" dirty="0" err="1"/>
              <a:t>Motivation</a:t>
            </a:r>
            <a:r>
              <a:rPr lang="cs-CZ" dirty="0"/>
              <a:t> and </a:t>
            </a:r>
            <a:r>
              <a:rPr lang="cs-CZ" dirty="0" err="1"/>
              <a:t>Self-Determination</a:t>
            </a:r>
            <a:r>
              <a:rPr lang="cs-CZ" dirty="0"/>
              <a:t> in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. New York: </a:t>
            </a:r>
            <a:r>
              <a:rPr lang="cs-CZ" dirty="0" err="1"/>
              <a:t>Plenum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1985. p, 246) </a:t>
            </a:r>
            <a:r>
              <a:rPr lang="cs-CZ" dirty="0" smtClean="0"/>
              <a:t>Naprosto </a:t>
            </a:r>
            <a:r>
              <a:rPr lang="cs-CZ" dirty="0"/>
              <a:t>klíčová úvaha ve prospěch toho, čemu bychom mohli říkat ,,vzdělávání pro život" v protikladu ke ,,vzdělávání pro známky</a:t>
            </a:r>
            <a:r>
              <a:rPr lang="cs-CZ" dirty="0" smtClean="0"/>
              <a:t>"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36822" y="6127710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  <a:p>
            <a:pPr algn="ctr">
              <a:spcAft>
                <a:spcPts val="0"/>
              </a:spcAft>
            </a:pPr>
            <a:endParaRPr lang="cs-CZ" sz="1600" dirty="0">
              <a:effectLst/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4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Brzké zakořenění a celoživotní setrvávání v zajetém modelu odměna/trest u lidí často vede k nemorálnímu a krátkozrakému chování. Daniel H. Pink k tomu podotýká: ,,Porovnejte tento přístup s chováním vyvolaným vnitřní motivací. Jestliže je odměnou činnost samotná, neexistují žádné zkratky. Jediná cesta do cíle je dálnice. V určitém smyslu pak není možné chovat se neeticky</a:t>
            </a:r>
            <a:r>
              <a:rPr lang="cs-CZ" dirty="0" smtClean="0"/>
              <a:t>.“</a:t>
            </a:r>
          </a:p>
          <a:p>
            <a:r>
              <a:rPr lang="cs-CZ" dirty="0"/>
              <a:t>V otázce efektivity vnější motivace v podobě odměn (např. bonbóny nebo třeba jedničky s hvězdičkou) má jasno pedagog </a:t>
            </a:r>
            <a:r>
              <a:rPr lang="cs-CZ" dirty="0" err="1"/>
              <a:t>Alfie</a:t>
            </a:r>
            <a:r>
              <a:rPr lang="cs-CZ" dirty="0"/>
              <a:t> </a:t>
            </a:r>
            <a:r>
              <a:rPr lang="cs-CZ" dirty="0" err="1"/>
              <a:t>Kohn</a:t>
            </a:r>
            <a:r>
              <a:rPr lang="cs-CZ" dirty="0"/>
              <a:t>, když trefně říká: ,,Jsou lidé motivováni odměnami? Samozřejmě. Jsou motivováni k tomu, aby získávali odměny."😃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41029" y="61277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3366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567188"/>
            <a:ext cx="8596668" cy="1320800"/>
          </a:xfrm>
        </p:spPr>
        <p:txBody>
          <a:bodyPr/>
          <a:lstStyle/>
          <a:p>
            <a:r>
              <a:rPr lang="cs-CZ" dirty="0" smtClean="0"/>
              <a:t>Mozek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80365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1249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Triune</a:t>
            </a:r>
            <a:r>
              <a:rPr lang="cs-CZ" dirty="0" smtClean="0"/>
              <a:t> Brain</a:t>
            </a:r>
            <a:br>
              <a:rPr lang="cs-CZ" dirty="0" smtClean="0"/>
            </a:br>
            <a:r>
              <a:rPr lang="cs-CZ" dirty="0" smtClean="0"/>
              <a:t>Trojjediný mozek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481" y="121047"/>
            <a:ext cx="5412553" cy="3139281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66" y="2019858"/>
            <a:ext cx="6986592" cy="381086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7277558" y="61364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3092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Limbický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545"/>
            <a:ext cx="10515600" cy="5173250"/>
          </a:xfrm>
        </p:spPr>
        <p:txBody>
          <a:bodyPr>
            <a:normAutofit fontScale="5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Limbický systém se podílí na reakcích vedoucích k </a:t>
            </a:r>
            <a:r>
              <a:rPr lang="cs-CZ" alt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zachování (přežití) jedince a rodu.</a:t>
            </a:r>
            <a:endParaRPr lang="cs-CZ" altLang="cs-CZ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cs-CZ" altLang="cs-CZ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Limbický systém je evolučně stará část mozku, která je tvořena oblastmi mozkové kůry a některými podkorovými strukturami. Je mimo jiné centrem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emocí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Zde se zpracovává reakce na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odměny a tresty.</a:t>
            </a:r>
          </a:p>
          <a:p>
            <a:pPr marL="0" indent="0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Emoční reakce je základem motivace 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bázi vnější </a:t>
            </a: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odměny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Tato emoce nás „odměňuje“ za úspěch. To je mimo jiné principem závislosti – drogy působí právě v limbickém systému.</a:t>
            </a:r>
          </a:p>
          <a:p>
            <a:pPr marL="0" indent="0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Limbický systém je podkladem pudů – primitivních vzorců chování a motivací, jež máme v sobě zakořeněné. </a:t>
            </a:r>
          </a:p>
          <a:p>
            <a:pPr marL="0" indent="0"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zjednodušení můžeme říci, že o jednání člověka rozhodují v zásadě dvě protikladné síly: limbický systém a jeho emoční reakce a naproti tomu </a:t>
            </a:r>
            <a:r>
              <a:rPr lang="cs-CZ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prefrontální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kůra – centrum „rozumného“, racionálního rozhodování.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62948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42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Prefrontální</a:t>
            </a:r>
            <a:r>
              <a:rPr lang="cs-CZ" dirty="0" smtClean="0"/>
              <a:t> kortex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Část mozku odpovědná za empatii, důvěru, kreativitu, vytváření scénářů, vizí, rozhodování složitých situací (exekutivní funkce). Aktivuje se vyplavením </a:t>
            </a:r>
            <a:r>
              <a:rPr lang="cs-CZ" dirty="0" err="1" smtClean="0"/>
              <a:t>neurotrasmiteru</a:t>
            </a:r>
            <a:r>
              <a:rPr lang="cs-CZ" dirty="0" smtClean="0"/>
              <a:t> oxytocin, který se vylučuje pouze tehdy, pokud jedinec nevnímá nejistotu či nebezpečí. </a:t>
            </a:r>
            <a:r>
              <a:rPr lang="cs-CZ" dirty="0" err="1" smtClean="0"/>
              <a:t>Prefrontální</a:t>
            </a:r>
            <a:r>
              <a:rPr lang="cs-CZ" dirty="0" smtClean="0"/>
              <a:t> kůra umožňuje lepší zvládnutí náročných situaci a dokáže eliminovat negativní prožitkové i fyzické složky emocí.</a:t>
            </a:r>
          </a:p>
          <a:p>
            <a:r>
              <a:rPr lang="cs-CZ" dirty="0" err="1" smtClean="0"/>
              <a:t>Prefrontální</a:t>
            </a:r>
            <a:r>
              <a:rPr lang="cs-CZ" dirty="0" smtClean="0"/>
              <a:t> kortex je část mozku, která je hned za našima očima a čelem. Jedná se o evolučně velmi vyspělou část mozku zodpovědnou za soustředění, chápání, rozhodování, vzpomínání i dlouhodobé zapamatování. Je také sídlem </a:t>
            </a:r>
            <a:r>
              <a:rPr lang="cs-CZ" dirty="0" smtClean="0">
                <a:hlinkClick r:id="rId2"/>
              </a:rPr>
              <a:t>pracovní paměti</a:t>
            </a:r>
            <a:r>
              <a:rPr lang="cs-CZ" dirty="0" smtClean="0"/>
              <a:t>. Krom toho jsme s jeho pomocí schopni smysluplně používat představivost.</a:t>
            </a:r>
          </a:p>
          <a:p>
            <a:r>
              <a:rPr lang="cs-CZ" dirty="0" smtClean="0"/>
              <a:t>Tato část mozku také řídí naše sociální chování, ovlivňuje naši osobnost a má poslední slovo v exekutivních funkcích. Žádný jiný tvor na planetě nemá tak vyvinutý </a:t>
            </a:r>
            <a:r>
              <a:rPr lang="cs-CZ" dirty="0" err="1" smtClean="0"/>
              <a:t>prefrontální</a:t>
            </a:r>
            <a:r>
              <a:rPr lang="cs-CZ" dirty="0" smtClean="0"/>
              <a:t> kortex. Jedná se o část mozku, která z nás do značné míry dělá to, co jsme. Na </a:t>
            </a:r>
            <a:r>
              <a:rPr lang="cs-CZ" dirty="0" err="1" smtClean="0"/>
              <a:t>prefrontálním</a:t>
            </a:r>
            <a:r>
              <a:rPr lang="cs-CZ" dirty="0" smtClean="0"/>
              <a:t> kortexu závisí totiž i morální a sociální uvažování a regulace afektů.</a:t>
            </a:r>
          </a:p>
          <a:p>
            <a:r>
              <a:rPr lang="cs-CZ" dirty="0" smtClean="0"/>
              <a:t>Když se dítě cítí ohroženo, aktivují se nižší části mozku a dítě se dostává do modu „bojuj, nebo uteč“, což je stav, který znemožňuje učení </a:t>
            </a:r>
            <a:r>
              <a:rPr lang="en-US" dirty="0" smtClean="0"/>
              <a:t>&gt; </a:t>
            </a:r>
            <a:r>
              <a:rPr lang="en-US" dirty="0" err="1" smtClean="0"/>
              <a:t>nutnost</a:t>
            </a:r>
            <a:r>
              <a:rPr lang="en-US" dirty="0" smtClean="0"/>
              <a:t> b</a:t>
            </a:r>
            <a:r>
              <a:rPr lang="cs-CZ" dirty="0" err="1" smtClean="0"/>
              <a:t>ezpečného</a:t>
            </a:r>
            <a:r>
              <a:rPr lang="cs-CZ" dirty="0" smtClean="0"/>
              <a:t>, uspořádaného prostředí; nutnost důvěry v prostředí, včetně dospělých, kteří jsou </a:t>
            </a:r>
            <a:r>
              <a:rPr lang="cs-CZ" smtClean="0"/>
              <a:t>jeho součástí</a:t>
            </a:r>
            <a:endParaRPr lang="cs-CZ" dirty="0" smtClean="0"/>
          </a:p>
          <a:p>
            <a:r>
              <a:rPr lang="cs-CZ" dirty="0" smtClean="0"/>
              <a:t>Plně rozvinut je až ve 24 letech (v souladu s teorií M. </a:t>
            </a:r>
            <a:r>
              <a:rPr lang="cs-CZ" dirty="0" err="1" smtClean="0"/>
              <a:t>Montessori</a:t>
            </a:r>
            <a:r>
              <a:rPr lang="cs-CZ" dirty="0" smtClean="0"/>
              <a:t> o vývojových fázích)</a:t>
            </a:r>
          </a:p>
          <a:p>
            <a:r>
              <a:rPr lang="cs-CZ" dirty="0" smtClean="0"/>
              <a:t>Dr. Daniel </a:t>
            </a:r>
            <a:r>
              <a:rPr lang="cs-CZ" dirty="0" err="1" smtClean="0"/>
              <a:t>Siegel</a:t>
            </a:r>
            <a:r>
              <a:rPr lang="cs-CZ" dirty="0" smtClean="0"/>
              <a:t>, Dr. Joseph </a:t>
            </a:r>
            <a:r>
              <a:rPr lang="cs-CZ" dirty="0" err="1" smtClean="0"/>
              <a:t>Lee</a:t>
            </a:r>
            <a:r>
              <a:rPr lang="cs-CZ" dirty="0" smtClean="0"/>
              <a:t>, Dr. John Medina, Dr. </a:t>
            </a:r>
            <a:r>
              <a:rPr lang="cs-CZ" dirty="0" err="1" smtClean="0"/>
              <a:t>Steve</a:t>
            </a:r>
            <a:r>
              <a:rPr lang="cs-CZ" dirty="0" smtClean="0"/>
              <a:t> </a:t>
            </a:r>
            <a:r>
              <a:rPr lang="cs-CZ" dirty="0" err="1" smtClean="0"/>
              <a:t>Hughes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75863" y="61102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689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8545" y="2780175"/>
            <a:ext cx="8596668" cy="1320800"/>
          </a:xfrm>
        </p:spPr>
        <p:txBody>
          <a:bodyPr/>
          <a:lstStyle/>
          <a:p>
            <a:r>
              <a:rPr lang="cs-CZ" dirty="0" smtClean="0"/>
              <a:t>„Pravidla mozku“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36823" y="613641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24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r>
              <a:rPr lang="cs-CZ" dirty="0"/>
              <a:t> okysličuje mozek </a:t>
            </a:r>
          </a:p>
          <a:p>
            <a:r>
              <a:rPr lang="cs-CZ" dirty="0"/>
              <a:t>zlepšuje a zjasňuje myšlení</a:t>
            </a:r>
          </a:p>
          <a:p>
            <a:r>
              <a:rPr lang="cs-CZ" dirty="0"/>
              <a:t>podporuje propojení </a:t>
            </a:r>
            <a:r>
              <a:rPr lang="cs-CZ" dirty="0" smtClean="0"/>
              <a:t>neuronů</a:t>
            </a:r>
          </a:p>
          <a:p>
            <a:endParaRPr lang="cs-CZ" dirty="0"/>
          </a:p>
          <a:p>
            <a:r>
              <a:rPr lang="cs-CZ" dirty="0"/>
              <a:t>školní prostředí by mělo umožňovat a maximálně podporovat pohyb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71657" y="61364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5780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Trojjediný mozek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Mozek se vyvinul od plazího mozku přes savčí mozek až mozkovou kůru (lidský mozek)</a:t>
            </a:r>
          </a:p>
          <a:p>
            <a:r>
              <a:rPr lang="cs-CZ" dirty="0" smtClean="0"/>
              <a:t>Tento vývoj byl a stále je popoháněn nutností adaptace na proměnlivé a nestabilní prostředí</a:t>
            </a:r>
          </a:p>
          <a:p>
            <a:r>
              <a:rPr lang="cs-CZ" dirty="0" smtClean="0"/>
              <a:t>Uvolnění rukou / chůze po dvou byl výrazný příspěvek k rozvoji složitosti mozku</a:t>
            </a:r>
          </a:p>
          <a:p>
            <a:r>
              <a:rPr lang="cs-CZ" dirty="0" smtClean="0"/>
              <a:t>Symbolické myšlení je ryze lidská dovednost plynoucí z potřeby porozumět ostatním (empatie) a adaptace na konkrétní lidskou skupinu</a:t>
            </a:r>
          </a:p>
          <a:p>
            <a:endParaRPr lang="cs-CZ" dirty="0" smtClean="0"/>
          </a:p>
          <a:p>
            <a:r>
              <a:rPr lang="cs-CZ" dirty="0" smtClean="0"/>
              <a:t>Škola by měla podporovat činnost rukou a skupinovou spolupráci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01989" y="611900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0949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Každý mozek má jiná nervová propojení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Činnosti vašeho života ovlivní způsob, jakým váš mozek utváří nervová propojení</a:t>
            </a:r>
          </a:p>
          <a:p>
            <a:r>
              <a:rPr lang="cs-CZ" dirty="0" smtClean="0"/>
              <a:t>Různé oblasti mozku se u lidí rozvíjejí různou měrou</a:t>
            </a:r>
          </a:p>
          <a:p>
            <a:r>
              <a:rPr lang="cs-CZ" dirty="0" smtClean="0"/>
              <a:t>Neexistují dva mozky, které by informace ukládaly stejným způsobem a na stejném místě</a:t>
            </a:r>
          </a:p>
          <a:p>
            <a:endParaRPr lang="cs-CZ" dirty="0"/>
          </a:p>
          <a:p>
            <a:r>
              <a:rPr lang="cs-CZ" dirty="0" smtClean="0"/>
              <a:t>Škola by měla zajišťovat individuální přístup k žákům a jejich odlišným mozkům, nesmíme trvat na homogennosti, mechanických formulkách atd.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32320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12731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51279"/>
            <a:ext cx="8596668" cy="1320800"/>
          </a:xfrm>
        </p:spPr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84869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0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Nelze se nudit a být přitom pozorný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Mozek zaměřuje pozornost vždy na jednu věc: multitasking ve skutečnosti neexistuje</a:t>
            </a:r>
          </a:p>
          <a:p>
            <a:r>
              <a:rPr lang="cs-CZ" dirty="0" smtClean="0"/>
              <a:t>Umíme skvěle rozeznávat vzorce a abstrahovat význam z určitých událostí</a:t>
            </a:r>
          </a:p>
          <a:p>
            <a:r>
              <a:rPr lang="cs-CZ" dirty="0" smtClean="0"/>
              <a:t>Silné dojmy a emoční vzrušení pomáhají mozku s učením</a:t>
            </a:r>
          </a:p>
          <a:p>
            <a:r>
              <a:rPr lang="cs-CZ" dirty="0" smtClean="0"/>
              <a:t>Jeden z nejlepších nástrojů udržení pozornosti jsou příběhy či podněty bohaté na emoce</a:t>
            </a:r>
          </a:p>
          <a:p>
            <a:endParaRPr lang="cs-CZ" dirty="0"/>
          </a:p>
          <a:p>
            <a:r>
              <a:rPr lang="cs-CZ" dirty="0" smtClean="0"/>
              <a:t>Vzdělávání by mělo implementovat narativní prvky, podněcovat rozpoznávání vzorců, působit také na emoce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5424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0047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Silné dojmy vedou k zapamatování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Přicházející informace se v mozku štěpí na fragmenty, které se posílají do různých oblastí mozkové kůry k uložení</a:t>
            </a:r>
          </a:p>
          <a:p>
            <a:r>
              <a:rPr lang="cs-CZ" dirty="0" smtClean="0"/>
              <a:t>Čím hlouběji a intenzivněji zakódujeme informaci v prvních okamžicích učení, tím silnější a trvalejší bude zapamatování</a:t>
            </a:r>
          </a:p>
          <a:p>
            <a:endParaRPr lang="cs-CZ" dirty="0"/>
          </a:p>
          <a:p>
            <a:r>
              <a:rPr lang="cs-CZ" dirty="0" smtClean="0"/>
              <a:t>Impresionistický přístup, zážitková pedagogika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28114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71317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Opakováním k trvalému zapamatování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vzpomínek mizí během pár vteřin; ty, které přečkají tuto křehkou fázi, se pak ale postupně upevňují</a:t>
            </a:r>
          </a:p>
          <a:p>
            <a:r>
              <a:rPr lang="cs-CZ" dirty="0" smtClean="0"/>
              <a:t>Mozek nám dává jen přibližný obraz skutečnosti, neboť míchá nové znalosti se vzpomínkami z minulosti a ukládá je do jedné stopy</a:t>
            </a:r>
          </a:p>
          <a:p>
            <a:r>
              <a:rPr lang="cs-CZ" dirty="0" smtClean="0"/>
              <a:t>Nové informace je proto třeba přijímat postupně a v určitých intervalech si je opakovat</a:t>
            </a:r>
          </a:p>
          <a:p>
            <a:endParaRPr lang="cs-CZ" dirty="0"/>
          </a:p>
          <a:p>
            <a:r>
              <a:rPr lang="cs-CZ" dirty="0" smtClean="0"/>
              <a:t>Škola by měla nabízet dostatek příležitostí k opakování (formou obměn a variací na dané téma)</a:t>
            </a:r>
          </a:p>
          <a:p>
            <a:r>
              <a:rPr lang="cs-CZ" dirty="0" smtClean="0"/>
              <a:t>Žák by nikdy neměl být zavalen přílišným množstvím informací najednou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10697" y="61277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31442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Mozek potřebuje odpočívat a spát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Neurony jsou během spánku nesmírně aktivní a nadále pracují s informacemi získanými během dne</a:t>
            </a:r>
          </a:p>
          <a:p>
            <a:r>
              <a:rPr lang="cs-CZ" dirty="0" smtClean="0"/>
              <a:t>Odpolední biologická touha po odpočinku je univerzální</a:t>
            </a:r>
          </a:p>
          <a:p>
            <a:r>
              <a:rPr lang="cs-CZ" dirty="0" smtClean="0"/>
              <a:t>Nedostatek spánku a odpočinku narušuje výkon, pozornost, pracovní paměť, náladu, logické uvažování i motoriku</a:t>
            </a:r>
          </a:p>
          <a:p>
            <a:endParaRPr lang="cs-CZ" dirty="0"/>
          </a:p>
          <a:p>
            <a:r>
              <a:rPr lang="cs-CZ" dirty="0" smtClean="0"/>
              <a:t>Je třeba dávat důvěru procesu „zrání“ nových znalostí také během spánku a zdánlivé odpolední „nečinnosti“</a:t>
            </a:r>
          </a:p>
          <a:p>
            <a:r>
              <a:rPr lang="cs-CZ" dirty="0" smtClean="0"/>
              <a:t>Je dobré téma na čas opustit a pak se k němu </a:t>
            </a:r>
            <a:r>
              <a:rPr lang="cs-CZ" smtClean="0"/>
              <a:t>opět vrátit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01988" y="61364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7882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Stres narušuje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Stresovaný mozek se prakticky nedokáže učit</a:t>
            </a:r>
          </a:p>
          <a:p>
            <a:r>
              <a:rPr lang="cs-CZ" dirty="0" smtClean="0"/>
              <a:t>Dlouhodobé vyplavování adrenalinu a kortizolu, jimiž naše tělo reaguje na stres, vede k deregulaci celého systému; kortizol ničí buňky v hipokampu, což narušuje schopnost učit se a pamatovat si</a:t>
            </a:r>
          </a:p>
          <a:p>
            <a:r>
              <a:rPr lang="cs-CZ" dirty="0" smtClean="0"/>
              <a:t>Stres vede k pocitu bezmoci; ve škole tento pocit vede k nemožnosti prospívat</a:t>
            </a:r>
          </a:p>
          <a:p>
            <a:endParaRPr lang="cs-CZ" dirty="0"/>
          </a:p>
          <a:p>
            <a:r>
              <a:rPr lang="cs-CZ" dirty="0" smtClean="0"/>
              <a:t>Školní prostředí by mělo být přátelské, láskyplné a bezpečné, zbavené strachu, tedy pokud možno i standardizovaných testů a známek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053943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418551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9. Stimulujte více smyslů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Informace primárně vstřebáváme pomocí smyslů</a:t>
            </a:r>
          </a:p>
          <a:p>
            <a:r>
              <a:rPr lang="cs-CZ" dirty="0" smtClean="0"/>
              <a:t>Smysly se vyvinuly ke vzájemné spolupráci</a:t>
            </a:r>
            <a:r>
              <a:rPr lang="en-US" dirty="0" smtClean="0"/>
              <a:t>&gt; </a:t>
            </a:r>
            <a:r>
              <a:rPr lang="cs-CZ" dirty="0" smtClean="0"/>
              <a:t>nejlépe se učíme při stimulaci více smyslů zároveň</a:t>
            </a:r>
          </a:p>
          <a:p>
            <a:r>
              <a:rPr lang="cs-CZ" dirty="0"/>
              <a:t>Zrak je nejdominantnější ze všech smyslů</a:t>
            </a:r>
          </a:p>
          <a:p>
            <a:r>
              <a:rPr lang="cs-CZ" dirty="0"/>
              <a:t>Nejlépe se učíme pomocí obrázků, nákresů apod., nikoliv prostřednictvím psaného či mluveného slova</a:t>
            </a:r>
          </a:p>
          <a:p>
            <a:endParaRPr lang="cs-CZ" dirty="0"/>
          </a:p>
          <a:p>
            <a:r>
              <a:rPr lang="cs-CZ" dirty="0"/>
              <a:t>Škola by měla využívat všemožných prostředků ke stimulaci zrakového smyslu a tím prohlubovat učení a </a:t>
            </a:r>
            <a:r>
              <a:rPr lang="cs-CZ" dirty="0" smtClean="0"/>
              <a:t>zapamatování</a:t>
            </a:r>
            <a:endParaRPr lang="cs-CZ" dirty="0"/>
          </a:p>
          <a:p>
            <a:r>
              <a:rPr lang="cs-CZ" dirty="0" smtClean="0"/>
              <a:t>Vzdělávání by mělo podněcovat a integrovat všechny lidské smysly, čímž se zefektivňuje proces učení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50034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27670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1O. Jsme přirození a skvělí badatelé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Děti jsou modelovým příkladem učení: ve svém prostředí nejsou pasivní, ale aktivně jej pozorují, zkoumají, vyvozují závěry</a:t>
            </a:r>
          </a:p>
          <a:p>
            <a:r>
              <a:rPr lang="cs-CZ" dirty="0" smtClean="0"/>
              <a:t>Některé části mozku tomuto „vědeckému“ přístupu ke světu přímo nahrávají</a:t>
            </a:r>
            <a:r>
              <a:rPr lang="en-US" dirty="0" smtClean="0"/>
              <a:t>&gt; </a:t>
            </a:r>
            <a:r>
              <a:rPr lang="en-US" dirty="0" err="1" smtClean="0"/>
              <a:t>konkr</a:t>
            </a:r>
            <a:r>
              <a:rPr lang="cs-CZ" dirty="0" err="1" smtClean="0"/>
              <a:t>étně</a:t>
            </a:r>
            <a:r>
              <a:rPr lang="cs-CZ" dirty="0" smtClean="0"/>
              <a:t> pravá </a:t>
            </a:r>
            <a:r>
              <a:rPr lang="cs-CZ" dirty="0" err="1" smtClean="0"/>
              <a:t>prefrontální</a:t>
            </a:r>
            <a:r>
              <a:rPr lang="cs-CZ" dirty="0" smtClean="0"/>
              <a:t> kůra testuje hypotézy a vede ke změnám</a:t>
            </a:r>
          </a:p>
          <a:p>
            <a:r>
              <a:rPr lang="cs-CZ" dirty="0" smtClean="0"/>
              <a:t>Díky tzv. „zrcadlovým neuronům“ (jsou rozesety v celém mozku) dokážeme skvěle rozeznávat a napodobovat chování jiných</a:t>
            </a:r>
          </a:p>
          <a:p>
            <a:endParaRPr lang="cs-CZ" dirty="0" smtClean="0"/>
          </a:p>
          <a:p>
            <a:r>
              <a:rPr lang="cs-CZ" dirty="0" smtClean="0"/>
              <a:t>Vzdělávací prostředí musí nabízet dostatek příležitostí k vlastnímu bádání a zkoumání, tak aby si děti na věci pokud možno přicházely samy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62948" y="61102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38043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Pokud byste chtěli vytvořit učební prostředí naprosto </a:t>
            </a:r>
            <a:r>
              <a:rPr lang="cs-CZ" b="1" i="1" dirty="0" smtClean="0"/>
              <a:t>nevhodné </a:t>
            </a:r>
            <a:r>
              <a:rPr lang="cs-CZ" i="1" dirty="0" smtClean="0"/>
              <a:t>pro využití schopností mozku, nejspíš byste navrhli něco </a:t>
            </a:r>
            <a:r>
              <a:rPr lang="cs-CZ" i="1" smtClean="0"/>
              <a:t>podobného školní </a:t>
            </a:r>
            <a:r>
              <a:rPr lang="cs-CZ" i="1" dirty="0" smtClean="0"/>
              <a:t>třídě.</a:t>
            </a:r>
          </a:p>
          <a:p>
            <a:pPr marL="0" indent="0" algn="r">
              <a:buNone/>
            </a:pPr>
            <a:r>
              <a:rPr lang="cs-CZ" dirty="0" smtClean="0"/>
              <a:t>Dr. John Medina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67154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7237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9305" y="2335369"/>
            <a:ext cx="8596668" cy="1320800"/>
          </a:xfrm>
        </p:spPr>
        <p:txBody>
          <a:bodyPr/>
          <a:lstStyle/>
          <a:p>
            <a:r>
              <a:rPr lang="cs-CZ" dirty="0" smtClean="0"/>
              <a:t>Formativní hodnocení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23909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528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Premisa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úloha hodnocení spočívá v tom, že je zpětnovazebnou informací </a:t>
            </a:r>
            <a:r>
              <a:rPr lang="cs-CZ" i="1" dirty="0" smtClean="0"/>
              <a:t>pro samotného žáka.</a:t>
            </a:r>
            <a:r>
              <a:rPr lang="cs-CZ" dirty="0" smtClean="0"/>
              <a:t> Z toho plyne, že žák má hodnocení rozumět tak, aby jeho prostřednictvím dokázal sám zlepšovat svou práci. Přitom se musí dozvědět dvě klíčové informace: 1) v čem je jeho práce vyhovující, resp. Méně vyhovující (kvalitativní složka hodnocení – kritérium); 2) do jaké míry je vyhovující (kvantitativní složka hodnocení: pořadí na nějaké škále, která porovnává úspěšnost výkonu buď s ohledem na stav populace nebo s ohledem na vývoj výkonů samotného žáka)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23909" y="61451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41002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Vnější/vnitřní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Psychologové jako </a:t>
            </a:r>
            <a:r>
              <a:rPr lang="cs-CZ" dirty="0" err="1" smtClean="0"/>
              <a:t>Harry</a:t>
            </a:r>
            <a:r>
              <a:rPr lang="cs-CZ" dirty="0" smtClean="0"/>
              <a:t> </a:t>
            </a:r>
            <a:r>
              <a:rPr lang="cs-CZ" dirty="0" err="1" smtClean="0"/>
              <a:t>Harlow</a:t>
            </a:r>
            <a:r>
              <a:rPr lang="cs-CZ" dirty="0" smtClean="0"/>
              <a:t> či Edward Deci si všimli, že vnější motivace (odměny a tresty) vedou k narušení výkonu, soustředění i zájmu</a:t>
            </a:r>
          </a:p>
          <a:p>
            <a:r>
              <a:rPr lang="cs-CZ" dirty="0" smtClean="0"/>
              <a:t>Zaměřují se naopak na vnitřní motivaci, kterou je možno nazývat též DRIVE (POHON)</a:t>
            </a:r>
          </a:p>
          <a:p>
            <a:r>
              <a:rPr lang="cs-CZ" dirty="0" smtClean="0"/>
              <a:t>V krátkodobém sledu může někdy dojít k zvýšení výkonu či učení, v dlouhodobém sledu ale vždycky k poklesu (podobenství s účinkem kofeinu)</a:t>
            </a:r>
          </a:p>
          <a:p>
            <a:r>
              <a:rPr lang="cs-CZ" dirty="0" smtClean="0"/>
              <a:t>Došli k závěru, že lidé mají niternou touho učit se, řešit problémy, objevovat, prohlubovat své znalosti</a:t>
            </a:r>
          </a:p>
          <a:p>
            <a:r>
              <a:rPr lang="cs-CZ" dirty="0" smtClean="0"/>
              <a:t>Tento DRIVE je ale křehkou silou, která pro svůj rozkvět potřebuje vhodné prostředí (viz </a:t>
            </a:r>
            <a:r>
              <a:rPr lang="cs-CZ" i="1" dirty="0" smtClean="0"/>
              <a:t>připravené prostředí)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3232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7064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Číselné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Když používáme číselné hodnocení (škálu známek, procenta, body) primárně </a:t>
            </a:r>
            <a:r>
              <a:rPr lang="cs-CZ" i="1" dirty="0" smtClean="0"/>
              <a:t>rozlišujeme</a:t>
            </a:r>
            <a:r>
              <a:rPr lang="cs-CZ" dirty="0" smtClean="0"/>
              <a:t>, kdo je lepší a kdo horší – sociální vztahová norma</a:t>
            </a:r>
          </a:p>
          <a:p>
            <a:r>
              <a:rPr lang="cs-CZ" dirty="0" smtClean="0"/>
              <a:t>Číselné hodnocení posiluje vzájemné porovnávání mezi žáky</a:t>
            </a:r>
          </a:p>
          <a:p>
            <a:r>
              <a:rPr lang="cs-CZ" dirty="0" smtClean="0"/>
              <a:t>Individuální vztahová norma, kdy výkon žáka je porovnáván s jeho předchozím výkonem se v našich školách používá výjimečně (např. u žáka s odlišným mateřským jazykem)</a:t>
            </a:r>
          </a:p>
          <a:p>
            <a:endParaRPr lang="cs-CZ" dirty="0" smtClean="0"/>
          </a:p>
          <a:p>
            <a:r>
              <a:rPr lang="cs-CZ" dirty="0" smtClean="0"/>
              <a:t>Pokud chceme hodnotit formativně, je nutno něco významného přidat – </a:t>
            </a:r>
            <a:r>
              <a:rPr lang="cs-CZ" i="1" dirty="0" smtClean="0"/>
              <a:t>informovat žáky o tom, co se naučili, co se ještě nenaučili a poradit, jak se učit dál.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97783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368925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Známka a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 odpovídajícího popisu výkonu na základě kritérií nejsou známky formativní.</a:t>
            </a:r>
          </a:p>
          <a:p>
            <a:r>
              <a:rPr lang="cs-CZ" dirty="0" smtClean="0"/>
              <a:t>Výborná známka může vzbuzovat falešný pocit, že žák už vše umí a dál se nemusí nic učit.</a:t>
            </a:r>
          </a:p>
          <a:p>
            <a:r>
              <a:rPr lang="cs-CZ" dirty="0" smtClean="0"/>
              <a:t>U horších známek se vnější motivace bojovat za lepší známky přeceňuje. Oslabuje se s věkem.</a:t>
            </a:r>
          </a:p>
          <a:p>
            <a:r>
              <a:rPr lang="cs-CZ" dirty="0" smtClean="0"/>
              <a:t>Nevede žáky k dovednosti poskytovat zpětnou vazbu ostatním či sám sobě (klíčové kompetence)</a:t>
            </a:r>
          </a:p>
          <a:p>
            <a:r>
              <a:rPr lang="cs-CZ" dirty="0" smtClean="0"/>
              <a:t>Známka motivuje jen část žáků, kteří mají vysokou tzv. výkonovou motivaci – záleží jim na tom, aby podali vysoký (tj. známkou vyjádřený) výkon. Současně však mají takoví žáci velkou obavu z neúspěchu, která se může projevit i v tendenci se za každou cenu neúspěchu vyhnout (Pavelková, 2002)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32617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03350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Formativní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Poskytuje relevantní informace pro pokroky žáka v učení</a:t>
            </a:r>
          </a:p>
          <a:p>
            <a:r>
              <a:rPr lang="cs-CZ" dirty="0" smtClean="0"/>
              <a:t>Žák vnímá učitele méně jako autoritu, která jej posuzuje, více jako pomocníka při učení. Přebírá tak odpovědnost za své učení, v případě neúspěchu tolik nesvaluje odpovědnost na jiné, uvědomuje si, v čem byl jeho výkon nedokonalý a jak jej zlepšit.</a:t>
            </a:r>
          </a:p>
          <a:p>
            <a:r>
              <a:rPr lang="cs-CZ" dirty="0" smtClean="0"/>
              <a:t>Hodnotící soudy by měly být formulovány z pohledu samotné snahy žáka vylepšovat svůj výkon. Tento přístup zaměřený na součinnost silně oslabuje emoční dopady hodnocení.</a:t>
            </a:r>
          </a:p>
          <a:p>
            <a:r>
              <a:rPr lang="cs-CZ" dirty="0" smtClean="0"/>
              <a:t>FH je i regulérním cílem výuky: žáci se učí přijímat hodnocení jinou osobou, hodnotit ostatní i sami sebe</a:t>
            </a:r>
          </a:p>
          <a:p>
            <a:r>
              <a:rPr lang="cs-CZ" dirty="0" smtClean="0"/>
              <a:t>Všichni žáci dosahují lepších vzdělávacích výsledků</a:t>
            </a:r>
          </a:p>
          <a:p>
            <a:r>
              <a:rPr lang="cs-CZ" dirty="0" smtClean="0"/>
              <a:t>Vytváří klima podporující učení.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97783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11262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Heteronomní a autonomní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Heteronomní: hodnocení v rukou učitele</a:t>
            </a:r>
          </a:p>
          <a:p>
            <a:r>
              <a:rPr lang="cs-CZ" dirty="0" smtClean="0"/>
              <a:t>Autonomní: vrstevnické hodnocení, sebehodnocení</a:t>
            </a:r>
          </a:p>
          <a:p>
            <a:r>
              <a:rPr lang="cs-CZ" dirty="0" smtClean="0"/>
              <a:t>Jde o </a:t>
            </a:r>
            <a:r>
              <a:rPr lang="cs-CZ" i="1" dirty="0" smtClean="0"/>
              <a:t>vztah a proporci </a:t>
            </a:r>
            <a:r>
              <a:rPr lang="cs-CZ" dirty="0" smtClean="0"/>
              <a:t>mezi autonomií a heteronomií. Při heteronomním hodnocení učitel přináší do hodnocení svou </a:t>
            </a:r>
            <a:r>
              <a:rPr lang="cs-CZ" i="1" dirty="0" smtClean="0"/>
              <a:t>znalost obsahu</a:t>
            </a:r>
            <a:r>
              <a:rPr lang="cs-CZ" dirty="0" smtClean="0"/>
              <a:t>, ale smysl a cíl hodnocení je v tom, aby se žák sám naučil hodnotit.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23909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40574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Explicitní, srozumitelné vyjádření cílů významně podporuje učení žáků</a:t>
            </a:r>
          </a:p>
          <a:p>
            <a:r>
              <a:rPr lang="cs-CZ" dirty="0" smtClean="0"/>
              <a:t>Orientují žáky v učivu</a:t>
            </a:r>
          </a:p>
          <a:p>
            <a:r>
              <a:rPr lang="cs-CZ" dirty="0" smtClean="0"/>
              <a:t>Zvyšují pocit zodpovědnosti žáka za vlastní proces učení</a:t>
            </a:r>
          </a:p>
          <a:p>
            <a:r>
              <a:rPr lang="cs-CZ" dirty="0" smtClean="0"/>
              <a:t>Jsou východiskem pro formulaci kritérií pro hodnocení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10697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7774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Obsahuje polaritu</a:t>
            </a:r>
          </a:p>
          <a:p>
            <a:r>
              <a:rPr lang="cs-CZ" dirty="0" smtClean="0"/>
              <a:t>Proto je třeba dílčí kritéria/deskriptory či indikátory</a:t>
            </a:r>
          </a:p>
          <a:p>
            <a:r>
              <a:rPr lang="cs-CZ" dirty="0" smtClean="0"/>
              <a:t>Výkon žáka vymezujeme k zadaným kritériím (vs. Sociální vztahová norma)</a:t>
            </a:r>
          </a:p>
          <a:p>
            <a:r>
              <a:rPr lang="cs-CZ" dirty="0" smtClean="0"/>
              <a:t>Žáci hodnocení založené na kritériích považují za přínosné</a:t>
            </a:r>
          </a:p>
          <a:p>
            <a:r>
              <a:rPr lang="cs-CZ" dirty="0" smtClean="0"/>
              <a:t>Výzkumy prokazují pozitivní dopady na výuku</a:t>
            </a:r>
          </a:p>
          <a:p>
            <a:r>
              <a:rPr lang="cs-CZ" dirty="0" smtClean="0"/>
              <a:t>Pomáhá hledat silné stránky v žákově výkonu, upozorňuje na slabé stránky</a:t>
            </a:r>
          </a:p>
          <a:p>
            <a:r>
              <a:rPr lang="cs-CZ" dirty="0" smtClean="0"/>
              <a:t>Zmírňují subjektivitu hodnocení</a:t>
            </a:r>
          </a:p>
          <a:p>
            <a:r>
              <a:rPr lang="cs-CZ" dirty="0" smtClean="0"/>
              <a:t>Účelem kritérií při FH je dovést žáka ke zvládnutí úkolu</a:t>
            </a:r>
          </a:p>
          <a:p>
            <a:r>
              <a:rPr lang="cs-CZ" dirty="0" smtClean="0"/>
              <a:t>Do tvorby kritérií je možné </a:t>
            </a:r>
            <a:r>
              <a:rPr lang="cs-CZ" smtClean="0"/>
              <a:t>zahrnout žáky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5424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67819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jádrem FH</a:t>
            </a:r>
          </a:p>
          <a:p>
            <a:r>
              <a:rPr lang="cs-CZ" dirty="0" smtClean="0"/>
              <a:t>Reakce na výkon</a:t>
            </a:r>
          </a:p>
          <a:p>
            <a:r>
              <a:rPr lang="cs-CZ" dirty="0" smtClean="0"/>
              <a:t>Je to poznatek vyložený ze zpětného pohledu na činnost s cílem ji zlepšit</a:t>
            </a:r>
          </a:p>
          <a:p>
            <a:r>
              <a:rPr lang="cs-CZ" dirty="0" smtClean="0"/>
              <a:t>Umožňuje rozhodování</a:t>
            </a:r>
          </a:p>
          <a:p>
            <a:r>
              <a:rPr lang="cs-CZ" dirty="0" smtClean="0"/>
              <a:t>Může mít různou podobu – jednoduchý signál, či obsáhlý slovní komentář</a:t>
            </a:r>
          </a:p>
          <a:p>
            <a:r>
              <a:rPr lang="cs-CZ" dirty="0" smtClean="0"/>
              <a:t>Okamžitá či s časovou prodlevou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80365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1865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Informativní 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Informuje o průběhu a výsledcích učení vzhledem k nějakému vzdělávacímu cíli </a:t>
            </a:r>
          </a:p>
          <a:p>
            <a:r>
              <a:rPr lang="cs-CZ" dirty="0" smtClean="0"/>
              <a:t>Má navést žáka k cíli</a:t>
            </a:r>
          </a:p>
          <a:p>
            <a:r>
              <a:rPr lang="cs-CZ" dirty="0" smtClean="0"/>
              <a:t>Řada zahraničních výzkumů, které porovnávaly známkování a slovní hodnocení, jednoznačně prokázala, že pokud je žákům poskytována informativní zpětná vazba, signifikantně to zlepšuje jejich přístup k </a:t>
            </a:r>
            <a:r>
              <a:rPr lang="cs-CZ" dirty="0" err="1" smtClean="0"/>
              <a:t>uční</a:t>
            </a:r>
            <a:r>
              <a:rPr lang="cs-CZ" dirty="0" smtClean="0"/>
              <a:t> i výsledky vzdělávání (</a:t>
            </a:r>
            <a:r>
              <a:rPr lang="cs-CZ" dirty="0" err="1" smtClean="0"/>
              <a:t>Butler</a:t>
            </a:r>
            <a:r>
              <a:rPr lang="cs-CZ" dirty="0" smtClean="0"/>
              <a:t>, 1988 a další in William, 2011).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10697" y="61102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8396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Jako forma </a:t>
            </a:r>
            <a:r>
              <a:rPr lang="cs-CZ" dirty="0" err="1" smtClean="0"/>
              <a:t>sumativního</a:t>
            </a:r>
            <a:r>
              <a:rPr lang="cs-CZ" dirty="0" smtClean="0"/>
              <a:t> hodnocení deformuje realizované kurikulum – učitelé věnují více času učivu, </a:t>
            </a:r>
            <a:r>
              <a:rPr lang="cs-CZ" dirty="0"/>
              <a:t>z</a:t>
            </a:r>
            <a:r>
              <a:rPr lang="cs-CZ" dirty="0" smtClean="0"/>
              <a:t>nalostem a dovednostem, které jsou testovány. </a:t>
            </a:r>
          </a:p>
          <a:p>
            <a:r>
              <a:rPr lang="cs-CZ" dirty="0" smtClean="0"/>
              <a:t>Zaměření na výsledek nikoliv na samotný proces učení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7088777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0319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459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55059"/>
            <a:ext cx="8596668" cy="3880773"/>
          </a:xfrm>
        </p:spPr>
        <p:txBody>
          <a:bodyPr>
            <a:normAutofit/>
          </a:bodyPr>
          <a:lstStyle/>
          <a:p>
            <a:r>
              <a:rPr lang="cs-CZ" dirty="0"/>
              <a:t>Z analýz dopadů plošného testování vyplývá, že „pro trvalé zlepšení výsledků je důležité se zaměřit na proces vyučování a učení a zdokonalit hodnocení, které probíhá přímo ve třídě. Hodnocení musí být tedy integrální součástí učení, musí bezprostředně reagovat na žákovy výkony a mělo by poskytovat kvalitní informaci o vědomostech a dovednostech každého žáka i o způsobu jeho myšlení tak, aby bylo možné přizpůsobovat výuku jeho potřebám (Straková a Slavík, 2013)</a:t>
            </a:r>
          </a:p>
          <a:p>
            <a:r>
              <a:rPr lang="cs-CZ" dirty="0" smtClean="0"/>
              <a:t>Jedním ze základních cílů Strategie vzdělávací politiky ČR do roku 2020 (2014) je modernizovat systém hodnocení na úrovni dítěte, žáka a studenta. Znamená to větší důraz na FH, které je provázané se sledováním individuálního pokroku žáků.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045620" y="612306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16" y="4848941"/>
            <a:ext cx="4610100" cy="10287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620" y="5043028"/>
            <a:ext cx="1218428" cy="68231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996" y="5135832"/>
            <a:ext cx="1520008" cy="49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Tradiční systém odměn a trestů často vede ke snížení motivace a výkonnosti, potlačuje kreativitu, podporuje nemorální chování a krátkozrakost našeho myšlení</a:t>
            </a:r>
          </a:p>
          <a:p>
            <a:r>
              <a:rPr lang="cs-CZ" dirty="0" smtClean="0"/>
              <a:t>Vnitřně motivovaná činnost naopak vede k uspokojení z činnosti samotné – to vede k etičtějšímu chování a celkové lepší duševní i fyzické pohodě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67154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130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Skutečné motivátory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Skutečnými motivátory by naopak měly být:</a:t>
            </a:r>
          </a:p>
          <a:p>
            <a:r>
              <a:rPr lang="cs-CZ" dirty="0" smtClean="0"/>
              <a:t>1. </a:t>
            </a:r>
            <a:r>
              <a:rPr lang="cs-CZ" i="1" dirty="0" smtClean="0"/>
              <a:t>autonomie</a:t>
            </a:r>
            <a:r>
              <a:rPr lang="cs-CZ" dirty="0" smtClean="0"/>
              <a:t> – samostatnost, sebeřízení</a:t>
            </a:r>
          </a:p>
          <a:p>
            <a:r>
              <a:rPr lang="cs-CZ" dirty="0" smtClean="0"/>
              <a:t>2. </a:t>
            </a:r>
            <a:r>
              <a:rPr lang="cs-CZ" i="1" dirty="0" smtClean="0"/>
              <a:t>mistrovství </a:t>
            </a:r>
            <a:r>
              <a:rPr lang="cs-CZ" dirty="0" smtClean="0"/>
              <a:t>– touha po dokonalosti, obvykle začíná zážitkem „proudění“ (</a:t>
            </a:r>
            <a:r>
              <a:rPr lang="cs-CZ" dirty="0" err="1" smtClean="0"/>
              <a:t>flow</a:t>
            </a:r>
            <a:r>
              <a:rPr lang="cs-CZ" dirty="0" smtClean="0"/>
              <a:t>) – stav absolutního souladu mezi prováděnou činností a našimi schopnostmi (u dětí absolutní soustředění)</a:t>
            </a:r>
          </a:p>
          <a:p>
            <a:r>
              <a:rPr lang="cs-CZ" dirty="0" smtClean="0"/>
              <a:t>3. </a:t>
            </a:r>
            <a:r>
              <a:rPr lang="cs-CZ" i="1" dirty="0" smtClean="0"/>
              <a:t>smysl – </a:t>
            </a:r>
            <a:r>
              <a:rPr lang="cs-CZ" dirty="0" smtClean="0"/>
              <a:t>pracujeme pro blaho vyššího celku, něčeho, co nás přesahuje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32320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39728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Nesoulad mezi vědeckými poznatky a praxí</a:t>
            </a:r>
          </a:p>
          <a:p>
            <a:r>
              <a:rPr lang="cs-CZ" dirty="0" smtClean="0"/>
              <a:t>Ke spokojenému životu a pro naplněný pracovní života musíme ze školy odstranit metodu odměn a trestů, která vede ke ztrátě zájmu o věc</a:t>
            </a:r>
          </a:p>
          <a:p>
            <a:r>
              <a:rPr lang="cs-CZ" dirty="0" smtClean="0"/>
              <a:t>Místo toho směřujeme ke standardizaci testů a studenty podplácíme</a:t>
            </a:r>
          </a:p>
          <a:p>
            <a:r>
              <a:rPr lang="cs-CZ" dirty="0" smtClean="0"/>
              <a:t>I domácí </a:t>
            </a:r>
            <a:r>
              <a:rPr lang="cs-CZ" i="1" dirty="0" smtClean="0"/>
              <a:t>úkol </a:t>
            </a:r>
            <a:r>
              <a:rPr lang="cs-CZ" dirty="0" smtClean="0"/>
              <a:t>lze přetvořit na domácí </a:t>
            </a:r>
            <a:r>
              <a:rPr lang="cs-CZ" i="1" dirty="0" smtClean="0"/>
              <a:t>učení </a:t>
            </a:r>
            <a:r>
              <a:rPr lang="cs-CZ" dirty="0" smtClean="0"/>
              <a:t>– smysluplné, s životem provázané zadání, neotřelý problém, skupinový projekt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10697" y="61364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41551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Mít dobré známky je často jediný cíl studentů</a:t>
            </a:r>
          </a:p>
          <a:p>
            <a:r>
              <a:rPr lang="cs-CZ" dirty="0" smtClean="0"/>
              <a:t>Toho lze nejlíp dosáhnout předkládáním očekávaných, vyžadovaných odpovědí  - z tohoto důvodu nemají známky nic společného s učením</a:t>
            </a:r>
          </a:p>
          <a:p>
            <a:r>
              <a:rPr lang="cs-CZ" dirty="0"/>
              <a:t>D</a:t>
            </a:r>
            <a:r>
              <a:rPr lang="cs-CZ" dirty="0" smtClean="0"/>
              <a:t>oporučuje se spíše sebehodnocení ve formě žebříčku toho, čeho chtějí studenti dosáhnout v určitém období a následném vlastním vyhodnocení tohoto žebříčku (pohovory, atd.)</a:t>
            </a:r>
          </a:p>
          <a:p>
            <a:r>
              <a:rPr lang="cs-CZ" dirty="0" smtClean="0"/>
              <a:t>Chvála je někdy jen další vnější odměnou a může zadusit vnitřní motivaci</a:t>
            </a:r>
          </a:p>
          <a:p>
            <a:r>
              <a:rPr lang="cs-CZ" dirty="0" smtClean="0"/>
              <a:t>Ve školách zaměřených na standardizované testy, známky a vnější odměny studenty nikdo nepřivádí k uvědomění si širších souvislostí – dítě ale musí vědět, proč se něco učí a jak je to spojeno se světem, ve kterém žije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10697" y="61364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40469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forma </a:t>
            </a:r>
            <a:r>
              <a:rPr lang="cs-CZ" dirty="0" err="1"/>
              <a:t>sumativního</a:t>
            </a:r>
            <a:r>
              <a:rPr lang="cs-CZ" dirty="0"/>
              <a:t> hodnocení deformuje realizované kurikulum – učitelé věnují více času učivu, znalostem a dovednostem, které jsou </a:t>
            </a:r>
            <a:r>
              <a:rPr lang="cs-CZ" dirty="0" smtClean="0"/>
              <a:t>testovány.</a:t>
            </a:r>
          </a:p>
          <a:p>
            <a:r>
              <a:rPr lang="cs-CZ" dirty="0" smtClean="0"/>
              <a:t>Zaměření </a:t>
            </a:r>
            <a:r>
              <a:rPr lang="cs-CZ" dirty="0"/>
              <a:t>na výsledek nikoliv na samotný proces učení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23612" y="611900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261453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Žák jako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Nejlépe se učíme a svou znalost nejlépe konsolidujeme tím, že to zkoušíme učit druhé</a:t>
            </a:r>
          </a:p>
          <a:p>
            <a:r>
              <a:rPr lang="cs-CZ" dirty="0" smtClean="0"/>
              <a:t>Děti mohou učit své spolužáky, dělit se s nimi o tom, co už znají a umí</a:t>
            </a:r>
          </a:p>
          <a:p>
            <a:r>
              <a:rPr lang="cs-CZ" dirty="0" smtClean="0"/>
              <a:t>Učitel by měl o dětech vědět, co je baví, jaké jsou jejich záliby a využívat toho v průběhu školního roku</a:t>
            </a:r>
          </a:p>
          <a:p>
            <a:r>
              <a:rPr lang="cs-CZ" dirty="0" smtClean="0"/>
              <a:t>Všechny zmíněné aspekty úspěšně praktikuje </a:t>
            </a:r>
            <a:r>
              <a:rPr lang="cs-CZ" dirty="0" err="1" smtClean="0"/>
              <a:t>Montessori</a:t>
            </a:r>
            <a:r>
              <a:rPr lang="cs-CZ" dirty="0" smtClean="0"/>
              <a:t> pedagogika, kterou badatelé jako Daniel Pink či </a:t>
            </a:r>
            <a:r>
              <a:rPr lang="cs-CZ" dirty="0" err="1" smtClean="0"/>
              <a:t>Alfie</a:t>
            </a:r>
            <a:r>
              <a:rPr lang="cs-CZ" dirty="0" smtClean="0"/>
              <a:t> </a:t>
            </a:r>
            <a:r>
              <a:rPr lang="cs-CZ" dirty="0" err="1" smtClean="0"/>
              <a:t>Kohn</a:t>
            </a:r>
            <a:r>
              <a:rPr lang="cs-CZ" dirty="0" smtClean="0"/>
              <a:t> doporučují jako příklad uplatnění svého výzkumu v oblasti vzdělání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36822" y="61277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</a:p>
          <a:p>
            <a:pPr algn="ctr">
              <a:spcAft>
                <a:spcPts val="0"/>
              </a:spcAft>
            </a:pPr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</p:spTree>
    <p:extLst>
      <p:ext uri="{BB962C8B-B14F-4D97-AF65-F5344CB8AC3E}">
        <p14:creationId xmlns:p14="http://schemas.microsoft.com/office/powerpoint/2010/main" val="14193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356</TotalTime>
  <Words>2589</Words>
  <Application>Microsoft Office PowerPoint</Application>
  <PresentationFormat>Širokoúhlá obrazovka</PresentationFormat>
  <Paragraphs>267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Cambria</vt:lpstr>
      <vt:lpstr>MS Mincho</vt:lpstr>
      <vt:lpstr>Times New Roman</vt:lpstr>
      <vt:lpstr>Trebuchet MS</vt:lpstr>
      <vt:lpstr>Wingdings 3</vt:lpstr>
      <vt:lpstr>Fazeta</vt:lpstr>
      <vt:lpstr>Motivace, mozek  a formativní hodnocení</vt:lpstr>
      <vt:lpstr>Motivace</vt:lpstr>
      <vt:lpstr>Vnější/vnitřní motivace</vt:lpstr>
      <vt:lpstr>Prezentace aplikace PowerPoint</vt:lpstr>
      <vt:lpstr>Skutečné motivátory</vt:lpstr>
      <vt:lpstr>Škola </vt:lpstr>
      <vt:lpstr>Známky</vt:lpstr>
      <vt:lpstr>Testování</vt:lpstr>
      <vt:lpstr>Žák jako učitel</vt:lpstr>
      <vt:lpstr>Hlasy odborníků</vt:lpstr>
      <vt:lpstr>Prezentace aplikace PowerPoint</vt:lpstr>
      <vt:lpstr>Mozek</vt:lpstr>
      <vt:lpstr>Triune Brain Trojjediný mozek </vt:lpstr>
      <vt:lpstr>Limbický systém</vt:lpstr>
      <vt:lpstr>Prefrontální kortex</vt:lpstr>
      <vt:lpstr>„Pravidla mozku“</vt:lpstr>
      <vt:lpstr>1. Pohyb</vt:lpstr>
      <vt:lpstr>2. Trojjediný mozek</vt:lpstr>
      <vt:lpstr>3. Každý mozek má jiná nervová propojení</vt:lpstr>
      <vt:lpstr>4. Nelze se nudit a být přitom pozorný</vt:lpstr>
      <vt:lpstr>5. Silné dojmy vedou k zapamatování</vt:lpstr>
      <vt:lpstr>6. Opakováním k trvalému zapamatování </vt:lpstr>
      <vt:lpstr>7. Mozek potřebuje odpočívat a spát</vt:lpstr>
      <vt:lpstr>8. Stres narušuje učení</vt:lpstr>
      <vt:lpstr>9. Stimulujte více smyslů</vt:lpstr>
      <vt:lpstr>1O. Jsme přirození a skvělí badatelé </vt:lpstr>
      <vt:lpstr>Prezentace aplikace PowerPoint</vt:lpstr>
      <vt:lpstr>Formativní hodnocení</vt:lpstr>
      <vt:lpstr>Premisa hodnocení</vt:lpstr>
      <vt:lpstr>Číselné hodnocení</vt:lpstr>
      <vt:lpstr>Známka a motivace</vt:lpstr>
      <vt:lpstr>Formativní hodnocení</vt:lpstr>
      <vt:lpstr>Heteronomní a autonomní hodnocení</vt:lpstr>
      <vt:lpstr>Cíle </vt:lpstr>
      <vt:lpstr>Kritéria</vt:lpstr>
      <vt:lpstr>Zpětná vazba</vt:lpstr>
      <vt:lpstr>Informativní zpětná vazba</vt:lpstr>
      <vt:lpstr>Testování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Formativní hodnocení ve výuce</dc:title>
  <dc:creator>Petra</dc:creator>
  <cp:lastModifiedBy>DK</cp:lastModifiedBy>
  <cp:revision>35</cp:revision>
  <dcterms:created xsi:type="dcterms:W3CDTF">2019-03-04T20:39:50Z</dcterms:created>
  <dcterms:modified xsi:type="dcterms:W3CDTF">2022-01-13T10:59:42Z</dcterms:modified>
  <cp:contentStatus/>
</cp:coreProperties>
</file>