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4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05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8463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23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531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115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481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41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60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7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4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91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25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4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18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01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18DAC-8576-4104-A336-743EA0C80937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D500FF-34AE-4915-B2DA-C1CE02945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57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52501" y="0"/>
            <a:ext cx="3305427" cy="1541417"/>
          </a:xfrm>
        </p:spPr>
        <p:txBody>
          <a:bodyPr/>
          <a:lstStyle/>
          <a:p>
            <a:r>
              <a:rPr lang="cs-CZ" dirty="0" smtClean="0"/>
              <a:t>POHON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5349" y="1640062"/>
            <a:ext cx="2629363" cy="1115663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Daniel H. Pink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8" y="5334272"/>
            <a:ext cx="4610100" cy="10287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80" y="5610242"/>
            <a:ext cx="1520008" cy="49671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386148" y="227458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Autor: Radek </a:t>
            </a:r>
            <a:r>
              <a:rPr lang="cs-CZ" b="1" dirty="0"/>
              <a:t>Glabazňa, Ph.D.</a:t>
            </a:r>
          </a:p>
          <a:p>
            <a:pPr algn="ctr"/>
            <a:r>
              <a:rPr lang="cs-CZ" b="1" dirty="0"/>
              <a:t>Odborný metodik </a:t>
            </a:r>
          </a:p>
          <a:p>
            <a:pPr algn="ctr"/>
            <a:r>
              <a:rPr lang="cs-CZ" b="1" dirty="0"/>
              <a:t>projektu Klíče k úspěšnému učení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2386148" y="34888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b="1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b="1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b="1" dirty="0" smtClean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066" y="5424633"/>
            <a:ext cx="1218428" cy="68231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890682" y="4473388"/>
            <a:ext cx="29938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okud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není uvedené jinak, použité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fotografie a obrázky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jsou dílem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autora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prezentace nebo jsou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z 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volně dostupných databází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1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Širší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školách zaměřených na standardizované testy, známky a vnější odměny studenty nikdo nepřivádí k uvědomění si širších souvislostí – dítě ale musí vědět, proč se něco učí a jak je to spojeno se světem, ve kterém žije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45531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9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68" y="5448964"/>
            <a:ext cx="4610100" cy="1028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Žák jako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Nejlépe se učíme a svou znalost nejlépe konsolidujeme tím, že to zkoušíme učit druhé</a:t>
            </a:r>
          </a:p>
          <a:p>
            <a:r>
              <a:rPr lang="cs-CZ" dirty="0" smtClean="0"/>
              <a:t>Děti mohou učit své spolužáky, dělit se s nimi o tom, co už znají a umí</a:t>
            </a:r>
          </a:p>
          <a:p>
            <a:r>
              <a:rPr lang="cs-CZ" dirty="0" smtClean="0"/>
              <a:t>Učitel by měl o dětech vědět, co je baví, jaké jsou jejich záliby a využívat toho v průběhu školního roku</a:t>
            </a:r>
          </a:p>
          <a:p>
            <a:r>
              <a:rPr lang="cs-CZ" dirty="0" smtClean="0"/>
              <a:t>Všechny zmíněné aspekty úspěšně praktikuje </a:t>
            </a:r>
            <a:r>
              <a:rPr lang="cs-CZ" dirty="0" err="1" smtClean="0"/>
              <a:t>Montessori</a:t>
            </a:r>
            <a:r>
              <a:rPr lang="cs-CZ" dirty="0" smtClean="0"/>
              <a:t> pedagogika, kterou Pink také zmiňuje jako příklad uplatnění jeho výzkumu v oblasti vzdělání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7252447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5629806"/>
            <a:ext cx="1520008" cy="49671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718" y="5517438"/>
            <a:ext cx="1218428" cy="68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</a:t>
            </a:r>
            <a:r>
              <a:rPr lang="cs-CZ" dirty="0" err="1" smtClean="0"/>
              <a:t>Harryho</a:t>
            </a:r>
            <a:r>
              <a:rPr lang="cs-CZ" dirty="0" smtClean="0"/>
              <a:t> </a:t>
            </a:r>
            <a:r>
              <a:rPr lang="cs-CZ" dirty="0" err="1" smtClean="0"/>
              <a:t>Harlowa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Americký psycholog poloviny 20. století</a:t>
            </a:r>
          </a:p>
          <a:p>
            <a:r>
              <a:rPr lang="cs-CZ" dirty="0" smtClean="0"/>
              <a:t>Studoval makaky a jejich motivaci k řešení hlavolamů</a:t>
            </a:r>
          </a:p>
          <a:p>
            <a:r>
              <a:rPr lang="cs-CZ" dirty="0" smtClean="0"/>
              <a:t>Došel k šokujícím zjištěním v oblasti motivace k učení</a:t>
            </a:r>
          </a:p>
          <a:p>
            <a:r>
              <a:rPr lang="cs-CZ" dirty="0" smtClean="0"/>
              <a:t>Všiml si, že vnější motivace (odměny a tresty) vedly k narušení výkonu, soustředění i zájmu</a:t>
            </a:r>
          </a:p>
          <a:p>
            <a:r>
              <a:rPr lang="cs-CZ" dirty="0" smtClean="0"/>
              <a:t>Zaměřil se naopak na vnitřní motivaci a nazval ji DRIVE (POHON)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975565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1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Edward Deci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psycholog dvacet let po </a:t>
            </a:r>
            <a:r>
              <a:rPr lang="cs-CZ" dirty="0" err="1" smtClean="0"/>
              <a:t>Harlowovi</a:t>
            </a:r>
            <a:r>
              <a:rPr lang="cs-CZ" dirty="0" smtClean="0"/>
              <a:t> aplikoval jeho pozorování na lidi a došel ke stejným závěrům, tedy že vnější motivace vede ke snížení výkonu, zájmu i soustředění</a:t>
            </a:r>
          </a:p>
          <a:p>
            <a:r>
              <a:rPr lang="cs-CZ" dirty="0" smtClean="0"/>
              <a:t>V krátkodobém sledu může někdy dojít k jejich zvýšení, v dlouhodobém sledu ale vždycky k poklesu (podobenství s účinkem kofeinu)</a:t>
            </a:r>
          </a:p>
          <a:p>
            <a:r>
              <a:rPr lang="cs-CZ" dirty="0" smtClean="0"/>
              <a:t>Došel k závěru, že lidé mají niternou touho učit se, řešit problémy, objevovat, prohlubovat své znalosti</a:t>
            </a:r>
          </a:p>
          <a:p>
            <a:r>
              <a:rPr lang="cs-CZ" dirty="0" smtClean="0"/>
              <a:t>Tento DRIVE je ale křehkou silou, která pro svůj rozkvět potřebuje vhodné prostředí (viz </a:t>
            </a:r>
            <a:r>
              <a:rPr lang="cs-CZ" i="1" dirty="0" smtClean="0"/>
              <a:t>připravené prostředí)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43482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Dobové odmítnutí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své době se </a:t>
            </a:r>
            <a:r>
              <a:rPr lang="cs-CZ" dirty="0" err="1" smtClean="0"/>
              <a:t>Harlowovy</a:t>
            </a:r>
            <a:r>
              <a:rPr lang="cs-CZ" dirty="0" smtClean="0"/>
              <a:t> a </a:t>
            </a:r>
            <a:r>
              <a:rPr lang="cs-CZ" dirty="0" err="1" smtClean="0"/>
              <a:t>Deciho</a:t>
            </a:r>
            <a:r>
              <a:rPr lang="cs-CZ" dirty="0" smtClean="0"/>
              <a:t> teorie setkaly se zuřivě odmítavým postojem a nepochopením ze strany pedagogů, psychologů a ekonomů</a:t>
            </a:r>
          </a:p>
          <a:p>
            <a:r>
              <a:rPr lang="cs-CZ" dirty="0" smtClean="0"/>
              <a:t>Byly v příkrém rozporu s existujícím paradigmatem těchto disciplín</a:t>
            </a:r>
          </a:p>
          <a:p>
            <a:r>
              <a:rPr lang="cs-CZ" dirty="0" smtClean="0"/>
              <a:t>Byly však ZCELA v souladu např. s pedagogickými teoriemi Marie </a:t>
            </a:r>
            <a:r>
              <a:rPr lang="cs-CZ" dirty="0" err="1" smtClean="0"/>
              <a:t>Montessori</a:t>
            </a:r>
            <a:r>
              <a:rPr lang="cs-CZ" dirty="0" smtClean="0"/>
              <a:t>, formulovanými už začátkem 20.století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07623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Metoda odměn a trestů (cukr a bič) by měla zůstat ve 20.století, kdy byly téměř všechny pracovní úkoly a úkony „algoritmické“ (mechanická, repetitivně, rutinní práce)</a:t>
            </a:r>
          </a:p>
          <a:p>
            <a:r>
              <a:rPr lang="cs-CZ" smtClean="0"/>
              <a:t>Dnes má práce povahu spíše „heuristickou“ (tvůrčí, inovativní)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027817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Skutečné motivátory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Skutečnými motivátory by naopak měly být:</a:t>
            </a:r>
          </a:p>
          <a:p>
            <a:r>
              <a:rPr lang="cs-CZ" dirty="0" smtClean="0"/>
              <a:t>1. </a:t>
            </a:r>
            <a:r>
              <a:rPr lang="cs-CZ" i="1" dirty="0" smtClean="0"/>
              <a:t>autonomie</a:t>
            </a:r>
            <a:r>
              <a:rPr lang="cs-CZ" dirty="0" smtClean="0"/>
              <a:t> – samostatnost, sebeřízení</a:t>
            </a:r>
          </a:p>
          <a:p>
            <a:r>
              <a:rPr lang="cs-CZ" dirty="0" smtClean="0"/>
              <a:t>2. </a:t>
            </a:r>
            <a:r>
              <a:rPr lang="cs-CZ" i="1" dirty="0" smtClean="0"/>
              <a:t>mistrovství </a:t>
            </a:r>
            <a:r>
              <a:rPr lang="cs-CZ" dirty="0" smtClean="0"/>
              <a:t>– touha po dokonalosti, obvykle začíná zážitkem „proudění“ (</a:t>
            </a:r>
            <a:r>
              <a:rPr lang="cs-CZ" dirty="0" err="1" smtClean="0"/>
              <a:t>flow</a:t>
            </a:r>
            <a:r>
              <a:rPr lang="cs-CZ" dirty="0" smtClean="0"/>
              <a:t>) – stav absolutního souladu mezi prováděnou činností a našimi schopnostmi (u dětí absolutní soustředění)</a:t>
            </a:r>
          </a:p>
          <a:p>
            <a:r>
              <a:rPr lang="cs-CZ" dirty="0" smtClean="0"/>
              <a:t>3. </a:t>
            </a:r>
            <a:r>
              <a:rPr lang="cs-CZ" i="1" dirty="0" smtClean="0"/>
              <a:t>smysl – </a:t>
            </a:r>
            <a:r>
              <a:rPr lang="cs-CZ" dirty="0" smtClean="0"/>
              <a:t>pracujeme pro blaho vyššího celku, něčeho, co nás přesahuje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234517" y="614487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39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vs. </a:t>
            </a:r>
            <a:r>
              <a:rPr lang="cs-CZ" dirty="0"/>
              <a:t>v</a:t>
            </a:r>
            <a:r>
              <a:rPr lang="cs-CZ" dirty="0" smtClean="0"/>
              <a:t>nější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Tradiční systém odměn a trestů často vede ke snížení motivace a výkonnosti, potlačuje kreativitu, podporuje nemorální chování a krátkozrakost našeho myšlení</a:t>
            </a:r>
          </a:p>
          <a:p>
            <a:r>
              <a:rPr lang="cs-CZ" smtClean="0"/>
              <a:t>Vnitřně motivovaná činnost naopak vede k uspokojení z činnosti samotné – to vede k etičtějšímu chování a celkové lepší duševní i fyzické pohodě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306235" y="613590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Nesoulad mezi vědeckými poznatky a praxí</a:t>
            </a:r>
          </a:p>
          <a:p>
            <a:r>
              <a:rPr lang="cs-CZ" dirty="0" smtClean="0"/>
              <a:t>Ke spokojenému životu a pro naplněný pracovní života musíme ze školy odstranit metodu odměn a trestů, která vede ke ztrátě zájmu o věc</a:t>
            </a:r>
          </a:p>
          <a:p>
            <a:r>
              <a:rPr lang="cs-CZ" dirty="0" smtClean="0"/>
              <a:t>Místo toho směřujeme ke standardizaci testů a studenty podplácíme</a:t>
            </a:r>
          </a:p>
          <a:p>
            <a:r>
              <a:rPr lang="cs-CZ" dirty="0" smtClean="0"/>
              <a:t>I domácí </a:t>
            </a:r>
            <a:r>
              <a:rPr lang="cs-CZ" i="1" dirty="0" smtClean="0"/>
              <a:t>úkol </a:t>
            </a:r>
            <a:r>
              <a:rPr lang="cs-CZ" dirty="0" smtClean="0"/>
              <a:t>lze přetvořit na domácí </a:t>
            </a:r>
            <a:r>
              <a:rPr lang="cs-CZ" i="1" dirty="0" smtClean="0"/>
              <a:t>učení </a:t>
            </a:r>
            <a:r>
              <a:rPr lang="cs-CZ" dirty="0" smtClean="0"/>
              <a:t>– smysluplné, s životem provázané zadání, neotřelý problém, skupinový projekt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98659" y="610901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0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3761"/>
            <a:ext cx="10515600" cy="1325563"/>
          </a:xfrm>
        </p:spPr>
        <p:txBody>
          <a:bodyPr/>
          <a:lstStyle/>
          <a:p>
            <a:r>
              <a:rPr lang="cs-CZ" dirty="0" smtClean="0"/>
              <a:t>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Mít dobré známky je často jediný cíl studentů</a:t>
            </a:r>
          </a:p>
          <a:p>
            <a:r>
              <a:rPr lang="cs-CZ" dirty="0" smtClean="0"/>
              <a:t>Toho lze nejlíp dosáhnout předkládáním očekávaných, vyžadovaných odpovědí  - z tohoto důvodu nemají známky nic společného s učením</a:t>
            </a:r>
          </a:p>
          <a:p>
            <a:r>
              <a:rPr lang="cs-CZ" dirty="0" smtClean="0"/>
              <a:t>Pink doporučuje sebehodnocení ve formě žebříčku toho, čeho chtějí studenti dosáhnout v určitém období a následném vlastním vyhodnocení tohoto žebříčku (pohovory, atd.)</a:t>
            </a:r>
          </a:p>
          <a:p>
            <a:r>
              <a:rPr lang="cs-CZ" dirty="0" smtClean="0"/>
              <a:t>Chvála je někdy jen další vnější odměnou a může zadusit vnitřní motivaci</a:t>
            </a:r>
          </a:p>
          <a:p>
            <a:r>
              <a:rPr lang="cs-CZ" dirty="0" smtClean="0"/>
              <a:t>Psycholožka Carol </a:t>
            </a:r>
            <a:r>
              <a:rPr lang="cs-CZ" dirty="0" err="1" smtClean="0"/>
              <a:t>Dweck</a:t>
            </a:r>
            <a:r>
              <a:rPr lang="cs-CZ" dirty="0" smtClean="0"/>
              <a:t> doporučuje chválit spíše snahu, nikoliv inteligenci; chválit specificky (užitečně) a vždycky v soukromí (není to veřejné předávání cen)</a:t>
            </a:r>
          </a:p>
        </p:txBody>
      </p:sp>
      <p:sp>
        <p:nvSpPr>
          <p:cNvPr id="4" name="Obdélník 3"/>
          <p:cNvSpPr/>
          <p:nvPr/>
        </p:nvSpPr>
        <p:spPr>
          <a:xfrm>
            <a:off x="7135906" y="60413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Klíče k úspěšnému učení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  <a:p>
            <a:pPr lvl="0" algn="ctr"/>
            <a:r>
              <a:rPr lang="cs-CZ" dirty="0">
                <a:solidFill>
                  <a:srgbClr val="004D86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CZ.02.3.68/0.0/0.0/16_032/0008271</a:t>
            </a:r>
            <a:endParaRPr lang="cs-CZ" sz="1600" dirty="0">
              <a:solidFill>
                <a:srgbClr val="004D86"/>
              </a:solidFill>
              <a:latin typeface="Cambria" panose="02040503050406030204" pitchFamily="18" charset="0"/>
              <a:ea typeface="MS Mincho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3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697</Words>
  <Application>Microsoft Office PowerPoint</Application>
  <PresentationFormat>Širokoúhlá obrazovka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</vt:lpstr>
      <vt:lpstr>MS Mincho</vt:lpstr>
      <vt:lpstr>Times New Roman</vt:lpstr>
      <vt:lpstr>Trebuchet MS</vt:lpstr>
      <vt:lpstr>Wingdings 3</vt:lpstr>
      <vt:lpstr>Fazeta</vt:lpstr>
      <vt:lpstr>POHON</vt:lpstr>
      <vt:lpstr>Výzkum Harryho Harlowa</vt:lpstr>
      <vt:lpstr>Edward Deci</vt:lpstr>
      <vt:lpstr>Dobové odmítnutí </vt:lpstr>
      <vt:lpstr>Dnešní stav</vt:lpstr>
      <vt:lpstr>Skutečné motivátory</vt:lpstr>
      <vt:lpstr>Vnitřní vs. vnější motivace</vt:lpstr>
      <vt:lpstr>Škola</vt:lpstr>
      <vt:lpstr>Známky</vt:lpstr>
      <vt:lpstr>Širší souvislosti</vt:lpstr>
      <vt:lpstr>Žák jako učitel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</dc:creator>
  <cp:lastModifiedBy>DK</cp:lastModifiedBy>
  <cp:revision>11</cp:revision>
  <dcterms:created xsi:type="dcterms:W3CDTF">2018-11-13T02:10:54Z</dcterms:created>
  <dcterms:modified xsi:type="dcterms:W3CDTF">2022-01-13T10:57:39Z</dcterms:modified>
</cp:coreProperties>
</file>